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9" r:id="rId8"/>
    <p:sldId id="262" r:id="rId9"/>
    <p:sldId id="263" r:id="rId10"/>
    <p:sldId id="264" r:id="rId11"/>
    <p:sldId id="265" r:id="rId12"/>
    <p:sldId id="266" r:id="rId13"/>
    <p:sldId id="267" r:id="rId14"/>
    <p:sldId id="268" r:id="rId15"/>
    <p:sldId id="270" r:id="rId16"/>
    <p:sldId id="271" r:id="rId17"/>
    <p:sldId id="272" r:id="rId18"/>
    <p:sldId id="273" r:id="rId19"/>
    <p:sldId id="274" r:id="rId20"/>
    <p:sldId id="275" r:id="rId21"/>
    <p:sldId id="276" r:id="rId22"/>
    <p:sldId id="277" r:id="rId23"/>
    <p:sldId id="278" r:id="rId24"/>
    <p:sldId id="280" r:id="rId25"/>
    <p:sldId id="279" r:id="rId26"/>
    <p:sldId id="284" r:id="rId27"/>
    <p:sldId id="281" r:id="rId28"/>
    <p:sldId id="282" r:id="rId29"/>
    <p:sldId id="283" r:id="rId30"/>
    <p:sldId id="285" r:id="rId31"/>
    <p:sldId id="288"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87" d="100"/>
          <a:sy n="87" d="100"/>
        </p:scale>
        <p:origin x="6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i-FI"/>
              <a:t>Muokkaa ots. perustyyl. napsautt.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i-FI"/>
              <a:t>Muokkaa ots. perustyyl. napsautt.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2A54C80-263E-416B-A8E0-580EDEADCBDC}"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i-FI"/>
              <a:t>Muokkaa ots. perustyyl. napsautt.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i-FI"/>
              <a:t>Muokkaa ots. perustyyl. napsautt.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i-FI"/>
              <a:t>Muokkaa ots.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i-FI"/>
              <a:t>Muokkaa ots. perustyyl. napsautt.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uudenmaanliitto.fi/files/24823/Uudenmaan_2._vaihemaakuntakaava_Ostersundomin_alue_kaavakartta.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el.fi/hel2/ksv/ostersundom/yleiskaavaehdotus_suora_pintametro_090317.pdf"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hel.fi/static/public/hela/Kaupunginvaltuusto/Suomi/Paatos/2019/Keha_2019-10-09_Kvsto_16_Pk/199E8736-39F2-C21C-8DD2-6D06BB700000/Liite.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tringa.fi/wp-content/uploads/2022/03/441501a-Finnoon-keskus-kaavam&#228;&#228;r&#228;ykset-Ei-saavutettava-Ksl-9.12.2021.pdf" TargetMode="External"/><Relationship Id="rId2" Type="http://schemas.openxmlformats.org/officeDocument/2006/relationships/hyperlink" Target="https://www.tringa.fi/wp-content/uploads/2022/03/441501a-Finnoon-keskus-kaava-Ei-saavutettava-Ksl-9.12.2021.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elda.helsinki.fi/handle/10138/337697"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birdlife.fi/suojelu/alueet/maali/" TargetMode="External"/><Relationship Id="rId2" Type="http://schemas.openxmlformats.org/officeDocument/2006/relationships/hyperlink" Target="https://www.tringa.fi/maali/"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F9F920-2066-48BC-A1B7-1B0B88C633F3}"/>
              </a:ext>
            </a:extLst>
          </p:cNvPr>
          <p:cNvSpPr>
            <a:spLocks noGrp="1"/>
          </p:cNvSpPr>
          <p:nvPr>
            <p:ph type="ctrTitle"/>
          </p:nvPr>
        </p:nvSpPr>
        <p:spPr/>
        <p:txBody>
          <a:bodyPr/>
          <a:lstStyle/>
          <a:p>
            <a:r>
              <a:rPr lang="fi-FI" dirty="0" err="1"/>
              <a:t>Tringan</a:t>
            </a:r>
            <a:r>
              <a:rPr lang="fi-FI" dirty="0"/>
              <a:t> kaavakoulutus</a:t>
            </a:r>
          </a:p>
        </p:txBody>
      </p:sp>
      <p:sp>
        <p:nvSpPr>
          <p:cNvPr id="3" name="Alaotsikko 2">
            <a:extLst>
              <a:ext uri="{FF2B5EF4-FFF2-40B4-BE49-F238E27FC236}">
                <a16:creationId xmlns:a16="http://schemas.microsoft.com/office/drawing/2014/main" id="{3241089F-F7F3-42F2-8815-0BBADA3FE269}"/>
              </a:ext>
            </a:extLst>
          </p:cNvPr>
          <p:cNvSpPr>
            <a:spLocks noGrp="1"/>
          </p:cNvSpPr>
          <p:nvPr>
            <p:ph type="subTitle" idx="1"/>
          </p:nvPr>
        </p:nvSpPr>
        <p:spPr/>
        <p:txBody>
          <a:bodyPr>
            <a:normAutofit lnSpcReduction="10000"/>
          </a:bodyPr>
          <a:lstStyle/>
          <a:p>
            <a:r>
              <a:rPr lang="fi-FI" dirty="0"/>
              <a:t>22.3.2022</a:t>
            </a:r>
          </a:p>
          <a:p>
            <a:r>
              <a:rPr lang="fi-FI" dirty="0"/>
              <a:t>Juho Leppänen</a:t>
            </a:r>
          </a:p>
          <a:p>
            <a:r>
              <a:rPr lang="fi-FI" dirty="0"/>
              <a:t>Suojelusihteeri</a:t>
            </a:r>
          </a:p>
        </p:txBody>
      </p:sp>
      <p:pic>
        <p:nvPicPr>
          <p:cNvPr id="7" name="Kuva 6" descr="Kuva, joka sisältää kohteen teksti, kello&#10;&#10;Kuvaus luotu automaattisesti">
            <a:extLst>
              <a:ext uri="{FF2B5EF4-FFF2-40B4-BE49-F238E27FC236}">
                <a16:creationId xmlns:a16="http://schemas.microsoft.com/office/drawing/2014/main" id="{C1488381-C278-4DE8-BA00-B10949F58321}"/>
              </a:ext>
            </a:extLst>
          </p:cNvPr>
          <p:cNvPicPr>
            <a:picLocks noChangeAspect="1"/>
          </p:cNvPicPr>
          <p:nvPr/>
        </p:nvPicPr>
        <p:blipFill>
          <a:blip r:embed="rId2"/>
          <a:stretch>
            <a:fillRect/>
          </a:stretch>
        </p:blipFill>
        <p:spPr>
          <a:xfrm>
            <a:off x="7730335" y="1710268"/>
            <a:ext cx="1390650" cy="1390650"/>
          </a:xfrm>
          <a:prstGeom prst="rect">
            <a:avLst/>
          </a:prstGeom>
        </p:spPr>
      </p:pic>
    </p:spTree>
    <p:extLst>
      <p:ext uri="{BB962C8B-B14F-4D97-AF65-F5344CB8AC3E}">
        <p14:creationId xmlns:p14="http://schemas.microsoft.com/office/powerpoint/2010/main" val="3249047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C0FB11-BC63-432D-A91D-F4F8110AC247}"/>
              </a:ext>
            </a:extLst>
          </p:cNvPr>
          <p:cNvSpPr>
            <a:spLocks noGrp="1"/>
          </p:cNvSpPr>
          <p:nvPr>
            <p:ph type="title"/>
          </p:nvPr>
        </p:nvSpPr>
        <p:spPr/>
        <p:txBody>
          <a:bodyPr/>
          <a:lstStyle/>
          <a:p>
            <a:r>
              <a:rPr lang="fi-FI" dirty="0"/>
              <a:t>Koulutuksen rakenne</a:t>
            </a:r>
          </a:p>
        </p:txBody>
      </p:sp>
      <p:sp>
        <p:nvSpPr>
          <p:cNvPr id="3" name="Sisällön paikkamerkki 2">
            <a:extLst>
              <a:ext uri="{FF2B5EF4-FFF2-40B4-BE49-F238E27FC236}">
                <a16:creationId xmlns:a16="http://schemas.microsoft.com/office/drawing/2014/main" id="{69943200-DA9D-4A0C-A732-600FA522D301}"/>
              </a:ext>
            </a:extLst>
          </p:cNvPr>
          <p:cNvSpPr>
            <a:spLocks noGrp="1"/>
          </p:cNvSpPr>
          <p:nvPr>
            <p:ph idx="1"/>
          </p:nvPr>
        </p:nvSpPr>
        <p:spPr/>
        <p:txBody>
          <a:bodyPr/>
          <a:lstStyle/>
          <a:p>
            <a:r>
              <a:rPr lang="fi-FI" sz="2800" dirty="0"/>
              <a:t>I MITÄ KAAVOITUS ON?</a:t>
            </a:r>
          </a:p>
          <a:p>
            <a:r>
              <a:rPr lang="fi-FI" sz="2800" dirty="0"/>
              <a:t>II KAAVOITUKSEN VAIHEET</a:t>
            </a:r>
          </a:p>
          <a:p>
            <a:r>
              <a:rPr lang="fi-FI" sz="2800" dirty="0"/>
              <a:t>III MITEN KAAVOIHIN VOI VAIKUTTAA?</a:t>
            </a:r>
          </a:p>
          <a:p>
            <a:endParaRPr lang="fi-FI" sz="2800" dirty="0"/>
          </a:p>
          <a:p>
            <a:endParaRPr lang="fi-FI" dirty="0"/>
          </a:p>
        </p:txBody>
      </p:sp>
    </p:spTree>
    <p:extLst>
      <p:ext uri="{BB962C8B-B14F-4D97-AF65-F5344CB8AC3E}">
        <p14:creationId xmlns:p14="http://schemas.microsoft.com/office/powerpoint/2010/main" val="404707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43932A-BA28-4A04-9149-C26B6FCEBE01}"/>
              </a:ext>
            </a:extLst>
          </p:cNvPr>
          <p:cNvSpPr>
            <a:spLocks noGrp="1"/>
          </p:cNvSpPr>
          <p:nvPr>
            <p:ph type="title"/>
          </p:nvPr>
        </p:nvSpPr>
        <p:spPr/>
        <p:txBody>
          <a:bodyPr/>
          <a:lstStyle/>
          <a:p>
            <a:r>
              <a:rPr lang="fi-FI" dirty="0"/>
              <a:t>I MITÄ KAAVOITUS ON?</a:t>
            </a:r>
          </a:p>
        </p:txBody>
      </p:sp>
      <p:sp>
        <p:nvSpPr>
          <p:cNvPr id="3" name="Tekstin paikkamerkki 2">
            <a:extLst>
              <a:ext uri="{FF2B5EF4-FFF2-40B4-BE49-F238E27FC236}">
                <a16:creationId xmlns:a16="http://schemas.microsoft.com/office/drawing/2014/main" id="{FB1E57E0-1A65-4793-84F6-545CCA8B776B}"/>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89200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C2C362C-2F32-428F-BC07-8DD7816732AE}"/>
              </a:ext>
            </a:extLst>
          </p:cNvPr>
          <p:cNvSpPr>
            <a:spLocks noGrp="1"/>
          </p:cNvSpPr>
          <p:nvPr>
            <p:ph idx="1"/>
          </p:nvPr>
        </p:nvSpPr>
        <p:spPr>
          <a:xfrm>
            <a:off x="677333" y="583894"/>
            <a:ext cx="8609885" cy="5607585"/>
          </a:xfrm>
        </p:spPr>
        <p:txBody>
          <a:bodyPr>
            <a:normAutofit/>
          </a:bodyPr>
          <a:lstStyle/>
          <a:p>
            <a:r>
              <a:rPr lang="fi-FI" sz="2000" dirty="0"/>
              <a:t>Maan- ja ympäristönkäytön suunnittelua ja ohjausta</a:t>
            </a:r>
          </a:p>
          <a:p>
            <a:pPr lvl="1"/>
            <a:r>
              <a:rPr lang="fi-FI" sz="1800" dirty="0"/>
              <a:t>Mihin käyttöön tietty alue osoitetaan?</a:t>
            </a:r>
          </a:p>
          <a:p>
            <a:r>
              <a:rPr lang="fi-FI" sz="2000" dirty="0"/>
              <a:t>Usein vastakkaisten intressien tasapainottelua</a:t>
            </a:r>
          </a:p>
          <a:p>
            <a:pPr lvl="1"/>
            <a:r>
              <a:rPr lang="fi-FI" dirty="0"/>
              <a:t>Tavoitteena </a:t>
            </a:r>
            <a:r>
              <a:rPr lang="fi-FI" i="1" dirty="0"/>
              <a:t>hyvä elinympäristö </a:t>
            </a:r>
          </a:p>
          <a:p>
            <a:pPr lvl="1"/>
            <a:r>
              <a:rPr lang="fi-FI" i="1" dirty="0"/>
              <a:t>Ekologisesti, taloudellisesti, sosiaalisesti ja kulttuurisesti kestävä kehitys</a:t>
            </a:r>
          </a:p>
          <a:p>
            <a:r>
              <a:rPr lang="fi-FI" sz="1800" dirty="0"/>
              <a:t>Tärkein kaavoitusta ohjaava säädös on maankäyttö- ja rakennuslaki (132/1999, MRL)</a:t>
            </a:r>
          </a:p>
          <a:p>
            <a:pPr lvl="1"/>
            <a:r>
              <a:rPr lang="fi-FI" dirty="0"/>
              <a:t>Myös luonnonsuojelulaki (1096/1996, LSL) huomioitava kaavoituksessa </a:t>
            </a:r>
          </a:p>
          <a:p>
            <a:r>
              <a:rPr lang="fi-FI" dirty="0"/>
              <a:t>Kaavojen tulee perustua </a:t>
            </a:r>
            <a:r>
              <a:rPr lang="fi-FI" i="1" dirty="0"/>
              <a:t>kaavan merkittävät vaikutukset arvioivaan suunnitteluun ja sen edellyttämiin </a:t>
            </a:r>
            <a:r>
              <a:rPr lang="fi-FI" b="1" i="1" dirty="0"/>
              <a:t>tutkimuksiin</a:t>
            </a:r>
            <a:r>
              <a:rPr lang="fi-FI" i="1" dirty="0"/>
              <a:t> ja </a:t>
            </a:r>
            <a:r>
              <a:rPr lang="fi-FI" b="1" i="1" dirty="0"/>
              <a:t>selvityksiin</a:t>
            </a:r>
            <a:r>
              <a:rPr lang="fi-FI" i="1" dirty="0"/>
              <a:t>. (MRL 9 §)</a:t>
            </a:r>
          </a:p>
          <a:p>
            <a:r>
              <a:rPr lang="fi-FI" sz="1800" dirty="0"/>
              <a:t>Vaikutukset </a:t>
            </a:r>
            <a:r>
              <a:rPr lang="fi-FI" dirty="0"/>
              <a:t>tulee arvioida sekä suunnitelman että sen vaihtoehtojen osalta</a:t>
            </a:r>
          </a:p>
          <a:p>
            <a:r>
              <a:rPr lang="fi-FI" sz="1800" dirty="0"/>
              <a:t>Selvity</a:t>
            </a:r>
            <a:r>
              <a:rPr lang="fi-FI" dirty="0"/>
              <a:t>sten on katettava koko se alue, jolla kaavalla voidaan arvioida olevan olennaisia vaikutuksia</a:t>
            </a:r>
          </a:p>
          <a:p>
            <a:r>
              <a:rPr lang="fi-FI" sz="1800" dirty="0"/>
              <a:t>Luontoselvitykset, linnustoselvitykset</a:t>
            </a:r>
          </a:p>
          <a:p>
            <a:endParaRPr lang="fi-FI" sz="2000" dirty="0"/>
          </a:p>
        </p:txBody>
      </p:sp>
    </p:spTree>
    <p:extLst>
      <p:ext uri="{BB962C8B-B14F-4D97-AF65-F5344CB8AC3E}">
        <p14:creationId xmlns:p14="http://schemas.microsoft.com/office/powerpoint/2010/main" val="14590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F427CA-58E6-49E3-87D5-2F2681B8E809}"/>
              </a:ext>
            </a:extLst>
          </p:cNvPr>
          <p:cNvSpPr>
            <a:spLocks noGrp="1"/>
          </p:cNvSpPr>
          <p:nvPr>
            <p:ph type="title"/>
          </p:nvPr>
        </p:nvSpPr>
        <p:spPr>
          <a:xfrm>
            <a:off x="677334" y="609600"/>
            <a:ext cx="8596668" cy="580222"/>
          </a:xfrm>
        </p:spPr>
        <p:txBody>
          <a:bodyPr>
            <a:normAutofit fontScale="90000"/>
          </a:bodyPr>
          <a:lstStyle/>
          <a:p>
            <a:r>
              <a:rPr lang="fi-FI" dirty="0"/>
              <a:t>Kaavahierarkia</a:t>
            </a:r>
          </a:p>
        </p:txBody>
      </p:sp>
      <p:pic>
        <p:nvPicPr>
          <p:cNvPr id="5" name="Sisällön paikkamerkki 4" descr="Kuva, joka sisältää kohteen teksti&#10;&#10;Kuvaus luotu automaattisesti">
            <a:extLst>
              <a:ext uri="{FF2B5EF4-FFF2-40B4-BE49-F238E27FC236}">
                <a16:creationId xmlns:a16="http://schemas.microsoft.com/office/drawing/2014/main" id="{71E39A8E-AB93-41B5-8D10-A8F63C4360C6}"/>
              </a:ext>
            </a:extLst>
          </p:cNvPr>
          <p:cNvPicPr>
            <a:picLocks noGrp="1" noChangeAspect="1"/>
          </p:cNvPicPr>
          <p:nvPr>
            <p:ph idx="1"/>
          </p:nvPr>
        </p:nvPicPr>
        <p:blipFill>
          <a:blip r:embed="rId2">
            <a:duotone>
              <a:prstClr val="black"/>
              <a:schemeClr val="accent1">
                <a:tint val="45000"/>
                <a:satMod val="400000"/>
              </a:schemeClr>
            </a:duotone>
          </a:blip>
          <a:stretch>
            <a:fillRect/>
          </a:stretch>
        </p:blipFill>
        <p:spPr>
          <a:xfrm>
            <a:off x="2381634" y="2221402"/>
            <a:ext cx="5477221" cy="1105196"/>
          </a:xfrm>
        </p:spPr>
      </p:pic>
      <p:pic>
        <p:nvPicPr>
          <p:cNvPr id="7" name="Kuva 6" descr="Kuva, joka sisältää kohteen teksti&#10;&#10;Kuvaus luotu automaattisesti">
            <a:extLst>
              <a:ext uri="{FF2B5EF4-FFF2-40B4-BE49-F238E27FC236}">
                <a16:creationId xmlns:a16="http://schemas.microsoft.com/office/drawing/2014/main" id="{F7861988-EF71-47F1-8030-7E327F662621}"/>
              </a:ext>
            </a:extLst>
          </p:cNvPr>
          <p:cNvPicPr>
            <a:picLocks noChangeAspect="1"/>
          </p:cNvPicPr>
          <p:nvPr/>
        </p:nvPicPr>
        <p:blipFill>
          <a:blip r:embed="rId3">
            <a:duotone>
              <a:schemeClr val="accent2">
                <a:shade val="45000"/>
                <a:satMod val="135000"/>
              </a:schemeClr>
              <a:prstClr val="white"/>
            </a:duotone>
          </a:blip>
          <a:stretch>
            <a:fillRect/>
          </a:stretch>
        </p:blipFill>
        <p:spPr>
          <a:xfrm>
            <a:off x="2381634" y="3486837"/>
            <a:ext cx="4522203" cy="912492"/>
          </a:xfrm>
          <a:prstGeom prst="rect">
            <a:avLst/>
          </a:prstGeom>
        </p:spPr>
      </p:pic>
      <p:pic>
        <p:nvPicPr>
          <p:cNvPr id="9" name="Kuva 8" descr="Kuva, joka sisältää kohteen teksti&#10;&#10;Kuvaus luotu automaattisesti">
            <a:extLst>
              <a:ext uri="{FF2B5EF4-FFF2-40B4-BE49-F238E27FC236}">
                <a16:creationId xmlns:a16="http://schemas.microsoft.com/office/drawing/2014/main" id="{46BFFE75-C6B4-4F12-B584-DAA1DC566886}"/>
              </a:ext>
            </a:extLst>
          </p:cNvPr>
          <p:cNvPicPr>
            <a:picLocks noChangeAspect="1"/>
          </p:cNvPicPr>
          <p:nvPr/>
        </p:nvPicPr>
        <p:blipFill>
          <a:blip r:embed="rId4">
            <a:duotone>
              <a:schemeClr val="accent3">
                <a:shade val="45000"/>
                <a:satMod val="135000"/>
              </a:schemeClr>
              <a:prstClr val="white"/>
            </a:duotone>
          </a:blip>
          <a:stretch>
            <a:fillRect/>
          </a:stretch>
        </p:blipFill>
        <p:spPr>
          <a:xfrm>
            <a:off x="2381634" y="4559568"/>
            <a:ext cx="3629976" cy="732458"/>
          </a:xfrm>
          <a:prstGeom prst="rect">
            <a:avLst/>
          </a:prstGeom>
        </p:spPr>
      </p:pic>
      <p:sp>
        <p:nvSpPr>
          <p:cNvPr id="10" name="Nuoli: Alas 9">
            <a:extLst>
              <a:ext uri="{FF2B5EF4-FFF2-40B4-BE49-F238E27FC236}">
                <a16:creationId xmlns:a16="http://schemas.microsoft.com/office/drawing/2014/main" id="{18D4AFD1-01FD-4376-AEB7-4DBB485D90D3}"/>
              </a:ext>
            </a:extLst>
          </p:cNvPr>
          <p:cNvSpPr/>
          <p:nvPr/>
        </p:nvSpPr>
        <p:spPr>
          <a:xfrm>
            <a:off x="1761471" y="2221402"/>
            <a:ext cx="352540" cy="3070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2A8279D3-8561-4D8D-90D3-6ACFA9D1D13F}"/>
              </a:ext>
            </a:extLst>
          </p:cNvPr>
          <p:cNvSpPr txBox="1"/>
          <p:nvPr/>
        </p:nvSpPr>
        <p:spPr>
          <a:xfrm>
            <a:off x="2644048" y="1691831"/>
            <a:ext cx="4496231" cy="369332"/>
          </a:xfrm>
          <a:prstGeom prst="rect">
            <a:avLst/>
          </a:prstGeom>
          <a:noFill/>
        </p:spPr>
        <p:txBody>
          <a:bodyPr wrap="none" rtlCol="0">
            <a:spAutoFit/>
          </a:bodyPr>
          <a:lstStyle/>
          <a:p>
            <a:r>
              <a:rPr lang="fi-FI" dirty="0"/>
              <a:t>Valtakunnalliset alueidenkäyttötavoitteet</a:t>
            </a:r>
          </a:p>
        </p:txBody>
      </p:sp>
      <p:sp>
        <p:nvSpPr>
          <p:cNvPr id="13" name="Nuoli: Alas 12">
            <a:extLst>
              <a:ext uri="{FF2B5EF4-FFF2-40B4-BE49-F238E27FC236}">
                <a16:creationId xmlns:a16="http://schemas.microsoft.com/office/drawing/2014/main" id="{2C960BDC-4D25-4654-B105-7A7BE84B48AF}"/>
              </a:ext>
            </a:extLst>
          </p:cNvPr>
          <p:cNvSpPr/>
          <p:nvPr/>
        </p:nvSpPr>
        <p:spPr>
          <a:xfrm>
            <a:off x="8119431" y="2221402"/>
            <a:ext cx="352540" cy="3070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kstiruutu 13">
            <a:extLst>
              <a:ext uri="{FF2B5EF4-FFF2-40B4-BE49-F238E27FC236}">
                <a16:creationId xmlns:a16="http://schemas.microsoft.com/office/drawing/2014/main" id="{F9036FA7-1F62-4DDA-843B-DBB148EE0B80}"/>
              </a:ext>
            </a:extLst>
          </p:cNvPr>
          <p:cNvSpPr txBox="1"/>
          <p:nvPr/>
        </p:nvSpPr>
        <p:spPr>
          <a:xfrm>
            <a:off x="8623038" y="2217347"/>
            <a:ext cx="1343638" cy="646331"/>
          </a:xfrm>
          <a:prstGeom prst="rect">
            <a:avLst/>
          </a:prstGeom>
          <a:noFill/>
        </p:spPr>
        <p:txBody>
          <a:bodyPr wrap="none" rtlCol="0">
            <a:spAutoFit/>
          </a:bodyPr>
          <a:lstStyle/>
          <a:p>
            <a:r>
              <a:rPr lang="fi-FI" dirty="0"/>
              <a:t>Suurempi</a:t>
            </a:r>
          </a:p>
          <a:p>
            <a:r>
              <a:rPr lang="fi-FI" dirty="0"/>
              <a:t>mittakaava</a:t>
            </a:r>
          </a:p>
        </p:txBody>
      </p:sp>
      <p:sp>
        <p:nvSpPr>
          <p:cNvPr id="15" name="Tekstiruutu 14">
            <a:extLst>
              <a:ext uri="{FF2B5EF4-FFF2-40B4-BE49-F238E27FC236}">
                <a16:creationId xmlns:a16="http://schemas.microsoft.com/office/drawing/2014/main" id="{A5F6F700-F6FB-46B0-B9A6-E5FD6BB6A953}"/>
              </a:ext>
            </a:extLst>
          </p:cNvPr>
          <p:cNvSpPr txBox="1"/>
          <p:nvPr/>
        </p:nvSpPr>
        <p:spPr>
          <a:xfrm>
            <a:off x="8623038" y="4645695"/>
            <a:ext cx="1343638" cy="646331"/>
          </a:xfrm>
          <a:prstGeom prst="rect">
            <a:avLst/>
          </a:prstGeom>
          <a:noFill/>
        </p:spPr>
        <p:txBody>
          <a:bodyPr wrap="none" rtlCol="0">
            <a:spAutoFit/>
          </a:bodyPr>
          <a:lstStyle/>
          <a:p>
            <a:r>
              <a:rPr lang="fi-FI" dirty="0"/>
              <a:t>Pienempi</a:t>
            </a:r>
          </a:p>
          <a:p>
            <a:r>
              <a:rPr lang="fi-FI" dirty="0"/>
              <a:t>mittakaava</a:t>
            </a:r>
          </a:p>
        </p:txBody>
      </p:sp>
      <p:sp>
        <p:nvSpPr>
          <p:cNvPr id="16" name="Tekstiruutu 15">
            <a:extLst>
              <a:ext uri="{FF2B5EF4-FFF2-40B4-BE49-F238E27FC236}">
                <a16:creationId xmlns:a16="http://schemas.microsoft.com/office/drawing/2014/main" id="{F6FA2FF1-5A2E-401E-8DBE-85EBC9C2983C}"/>
              </a:ext>
            </a:extLst>
          </p:cNvPr>
          <p:cNvSpPr txBox="1"/>
          <p:nvPr/>
        </p:nvSpPr>
        <p:spPr>
          <a:xfrm>
            <a:off x="62123" y="2217347"/>
            <a:ext cx="1715534" cy="369332"/>
          </a:xfrm>
          <a:prstGeom prst="rect">
            <a:avLst/>
          </a:prstGeom>
          <a:noFill/>
        </p:spPr>
        <p:txBody>
          <a:bodyPr wrap="none" rtlCol="0">
            <a:spAutoFit/>
          </a:bodyPr>
          <a:lstStyle/>
          <a:p>
            <a:r>
              <a:rPr lang="fi-FI" dirty="0"/>
              <a:t>Yleispiirteisyys</a:t>
            </a:r>
          </a:p>
        </p:txBody>
      </p:sp>
      <p:sp>
        <p:nvSpPr>
          <p:cNvPr id="17" name="Tekstiruutu 16">
            <a:extLst>
              <a:ext uri="{FF2B5EF4-FFF2-40B4-BE49-F238E27FC236}">
                <a16:creationId xmlns:a16="http://schemas.microsoft.com/office/drawing/2014/main" id="{CAEA103C-12E7-4601-8C53-4E27870A24AB}"/>
              </a:ext>
            </a:extLst>
          </p:cNvPr>
          <p:cNvSpPr txBox="1"/>
          <p:nvPr/>
        </p:nvSpPr>
        <p:spPr>
          <a:xfrm>
            <a:off x="67428" y="4645695"/>
            <a:ext cx="1710229" cy="307777"/>
          </a:xfrm>
          <a:prstGeom prst="rect">
            <a:avLst/>
          </a:prstGeom>
          <a:noFill/>
        </p:spPr>
        <p:txBody>
          <a:bodyPr wrap="square" rtlCol="0">
            <a:spAutoFit/>
          </a:bodyPr>
          <a:lstStyle/>
          <a:p>
            <a:r>
              <a:rPr lang="fi-FI" sz="1400" dirty="0"/>
              <a:t>Yksityiskohtaisuus</a:t>
            </a:r>
          </a:p>
        </p:txBody>
      </p:sp>
    </p:spTree>
    <p:extLst>
      <p:ext uri="{BB962C8B-B14F-4D97-AF65-F5344CB8AC3E}">
        <p14:creationId xmlns:p14="http://schemas.microsoft.com/office/powerpoint/2010/main" val="2741378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F427CA-58E6-49E3-87D5-2F2681B8E809}"/>
              </a:ext>
            </a:extLst>
          </p:cNvPr>
          <p:cNvSpPr>
            <a:spLocks noGrp="1"/>
          </p:cNvSpPr>
          <p:nvPr>
            <p:ph type="title"/>
          </p:nvPr>
        </p:nvSpPr>
        <p:spPr>
          <a:xfrm>
            <a:off x="677334" y="609600"/>
            <a:ext cx="8596668" cy="580222"/>
          </a:xfrm>
        </p:spPr>
        <p:txBody>
          <a:bodyPr>
            <a:normAutofit fontScale="90000"/>
          </a:bodyPr>
          <a:lstStyle/>
          <a:p>
            <a:r>
              <a:rPr lang="fi-FI" dirty="0"/>
              <a:t>Kaavahierarkia</a:t>
            </a:r>
          </a:p>
        </p:txBody>
      </p:sp>
      <p:pic>
        <p:nvPicPr>
          <p:cNvPr id="5" name="Sisällön paikkamerkki 4" descr="Kuva, joka sisältää kohteen teksti&#10;&#10;Kuvaus luotu automaattisesti">
            <a:extLst>
              <a:ext uri="{FF2B5EF4-FFF2-40B4-BE49-F238E27FC236}">
                <a16:creationId xmlns:a16="http://schemas.microsoft.com/office/drawing/2014/main" id="{71E39A8E-AB93-41B5-8D10-A8F63C4360C6}"/>
              </a:ext>
            </a:extLst>
          </p:cNvPr>
          <p:cNvPicPr>
            <a:picLocks noGrp="1" noChangeAspect="1"/>
          </p:cNvPicPr>
          <p:nvPr>
            <p:ph idx="1"/>
          </p:nvPr>
        </p:nvPicPr>
        <p:blipFill>
          <a:blip r:embed="rId2">
            <a:duotone>
              <a:prstClr val="black"/>
              <a:schemeClr val="accent1">
                <a:tint val="45000"/>
                <a:satMod val="400000"/>
              </a:schemeClr>
            </a:duotone>
          </a:blip>
          <a:stretch>
            <a:fillRect/>
          </a:stretch>
        </p:blipFill>
        <p:spPr>
          <a:xfrm>
            <a:off x="2381634" y="2221402"/>
            <a:ext cx="5477221" cy="1105196"/>
          </a:xfrm>
        </p:spPr>
      </p:pic>
      <p:pic>
        <p:nvPicPr>
          <p:cNvPr id="7" name="Kuva 6" descr="Kuva, joka sisältää kohteen teksti&#10;&#10;Kuvaus luotu automaattisesti">
            <a:extLst>
              <a:ext uri="{FF2B5EF4-FFF2-40B4-BE49-F238E27FC236}">
                <a16:creationId xmlns:a16="http://schemas.microsoft.com/office/drawing/2014/main" id="{F7861988-EF71-47F1-8030-7E327F662621}"/>
              </a:ext>
            </a:extLst>
          </p:cNvPr>
          <p:cNvPicPr>
            <a:picLocks noChangeAspect="1"/>
          </p:cNvPicPr>
          <p:nvPr/>
        </p:nvPicPr>
        <p:blipFill>
          <a:blip r:embed="rId3">
            <a:duotone>
              <a:schemeClr val="accent2">
                <a:shade val="45000"/>
                <a:satMod val="135000"/>
              </a:schemeClr>
              <a:prstClr val="white"/>
            </a:duotone>
          </a:blip>
          <a:stretch>
            <a:fillRect/>
          </a:stretch>
        </p:blipFill>
        <p:spPr>
          <a:xfrm>
            <a:off x="2381634" y="3486837"/>
            <a:ext cx="4522203" cy="912492"/>
          </a:xfrm>
          <a:prstGeom prst="rect">
            <a:avLst/>
          </a:prstGeom>
        </p:spPr>
      </p:pic>
      <p:pic>
        <p:nvPicPr>
          <p:cNvPr id="9" name="Kuva 8" descr="Kuva, joka sisältää kohteen teksti&#10;&#10;Kuvaus luotu automaattisesti">
            <a:extLst>
              <a:ext uri="{FF2B5EF4-FFF2-40B4-BE49-F238E27FC236}">
                <a16:creationId xmlns:a16="http://schemas.microsoft.com/office/drawing/2014/main" id="{46BFFE75-C6B4-4F12-B584-DAA1DC566886}"/>
              </a:ext>
            </a:extLst>
          </p:cNvPr>
          <p:cNvPicPr>
            <a:picLocks noChangeAspect="1"/>
          </p:cNvPicPr>
          <p:nvPr/>
        </p:nvPicPr>
        <p:blipFill>
          <a:blip r:embed="rId4">
            <a:duotone>
              <a:schemeClr val="accent3">
                <a:shade val="45000"/>
                <a:satMod val="135000"/>
              </a:schemeClr>
              <a:prstClr val="white"/>
            </a:duotone>
          </a:blip>
          <a:stretch>
            <a:fillRect/>
          </a:stretch>
        </p:blipFill>
        <p:spPr>
          <a:xfrm>
            <a:off x="2381634" y="4559568"/>
            <a:ext cx="3629976" cy="732458"/>
          </a:xfrm>
          <a:prstGeom prst="rect">
            <a:avLst/>
          </a:prstGeom>
        </p:spPr>
      </p:pic>
      <p:sp>
        <p:nvSpPr>
          <p:cNvPr id="10" name="Nuoli: Alas 9">
            <a:extLst>
              <a:ext uri="{FF2B5EF4-FFF2-40B4-BE49-F238E27FC236}">
                <a16:creationId xmlns:a16="http://schemas.microsoft.com/office/drawing/2014/main" id="{18D4AFD1-01FD-4376-AEB7-4DBB485D90D3}"/>
              </a:ext>
            </a:extLst>
          </p:cNvPr>
          <p:cNvSpPr/>
          <p:nvPr/>
        </p:nvSpPr>
        <p:spPr>
          <a:xfrm>
            <a:off x="1761471" y="2221402"/>
            <a:ext cx="352540" cy="3070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2A8279D3-8561-4D8D-90D3-6ACFA9D1D13F}"/>
              </a:ext>
            </a:extLst>
          </p:cNvPr>
          <p:cNvSpPr txBox="1"/>
          <p:nvPr/>
        </p:nvSpPr>
        <p:spPr>
          <a:xfrm>
            <a:off x="2644048" y="1691831"/>
            <a:ext cx="4496231" cy="369332"/>
          </a:xfrm>
          <a:prstGeom prst="rect">
            <a:avLst/>
          </a:prstGeom>
          <a:noFill/>
        </p:spPr>
        <p:txBody>
          <a:bodyPr wrap="none" rtlCol="0">
            <a:spAutoFit/>
          </a:bodyPr>
          <a:lstStyle/>
          <a:p>
            <a:r>
              <a:rPr lang="fi-FI" dirty="0"/>
              <a:t>Valtakunnalliset alueidenkäyttötavoitteet</a:t>
            </a:r>
          </a:p>
        </p:txBody>
      </p:sp>
      <p:sp>
        <p:nvSpPr>
          <p:cNvPr id="13" name="Nuoli: Alas 12">
            <a:extLst>
              <a:ext uri="{FF2B5EF4-FFF2-40B4-BE49-F238E27FC236}">
                <a16:creationId xmlns:a16="http://schemas.microsoft.com/office/drawing/2014/main" id="{2C960BDC-4D25-4654-B105-7A7BE84B48AF}"/>
              </a:ext>
            </a:extLst>
          </p:cNvPr>
          <p:cNvSpPr/>
          <p:nvPr/>
        </p:nvSpPr>
        <p:spPr>
          <a:xfrm rot="10800000">
            <a:off x="8119431" y="2221402"/>
            <a:ext cx="352540" cy="3070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ekstiruutu 2">
            <a:extLst>
              <a:ext uri="{FF2B5EF4-FFF2-40B4-BE49-F238E27FC236}">
                <a16:creationId xmlns:a16="http://schemas.microsoft.com/office/drawing/2014/main" id="{41B4CB1A-2B5E-4651-9412-6777FD386B2B}"/>
              </a:ext>
            </a:extLst>
          </p:cNvPr>
          <p:cNvSpPr txBox="1"/>
          <p:nvPr/>
        </p:nvSpPr>
        <p:spPr>
          <a:xfrm>
            <a:off x="8493981" y="3489591"/>
            <a:ext cx="1560042" cy="646331"/>
          </a:xfrm>
          <a:prstGeom prst="rect">
            <a:avLst/>
          </a:prstGeom>
          <a:noFill/>
        </p:spPr>
        <p:txBody>
          <a:bodyPr wrap="none" rtlCol="0">
            <a:spAutoFit/>
          </a:bodyPr>
          <a:lstStyle/>
          <a:p>
            <a:r>
              <a:rPr lang="fi-FI" dirty="0"/>
              <a:t>Syrjäyttämis-</a:t>
            </a:r>
          </a:p>
          <a:p>
            <a:r>
              <a:rPr lang="fi-FI" dirty="0"/>
              <a:t>vaikutus</a:t>
            </a:r>
          </a:p>
        </p:txBody>
      </p:sp>
      <p:sp>
        <p:nvSpPr>
          <p:cNvPr id="18" name="Tekstiruutu 17">
            <a:extLst>
              <a:ext uri="{FF2B5EF4-FFF2-40B4-BE49-F238E27FC236}">
                <a16:creationId xmlns:a16="http://schemas.microsoft.com/office/drawing/2014/main" id="{6642850E-7B44-42DE-8EF5-842D383FDED6}"/>
              </a:ext>
            </a:extLst>
          </p:cNvPr>
          <p:cNvSpPr txBox="1"/>
          <p:nvPr/>
        </p:nvSpPr>
        <p:spPr>
          <a:xfrm>
            <a:off x="77119" y="3489591"/>
            <a:ext cx="1851498" cy="369332"/>
          </a:xfrm>
          <a:prstGeom prst="rect">
            <a:avLst/>
          </a:prstGeom>
          <a:noFill/>
        </p:spPr>
        <p:txBody>
          <a:bodyPr wrap="square" rtlCol="0">
            <a:spAutoFit/>
          </a:bodyPr>
          <a:lstStyle/>
          <a:p>
            <a:r>
              <a:rPr lang="fi-FI" dirty="0"/>
              <a:t>Ohjausvaikutus</a:t>
            </a:r>
          </a:p>
        </p:txBody>
      </p:sp>
    </p:spTree>
    <p:extLst>
      <p:ext uri="{BB962C8B-B14F-4D97-AF65-F5344CB8AC3E}">
        <p14:creationId xmlns:p14="http://schemas.microsoft.com/office/powerpoint/2010/main" val="190478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C33C6F-0B25-410B-81AE-B3F30B756666}"/>
              </a:ext>
            </a:extLst>
          </p:cNvPr>
          <p:cNvSpPr>
            <a:spLocks noGrp="1"/>
          </p:cNvSpPr>
          <p:nvPr>
            <p:ph type="title"/>
          </p:nvPr>
        </p:nvSpPr>
        <p:spPr/>
        <p:txBody>
          <a:bodyPr/>
          <a:lstStyle/>
          <a:p>
            <a:r>
              <a:rPr lang="fi-FI" dirty="0"/>
              <a:t>Valtakunnalliset alueidenkäyttötavoitteet (MRL 3 luku)</a:t>
            </a:r>
          </a:p>
        </p:txBody>
      </p:sp>
      <p:sp>
        <p:nvSpPr>
          <p:cNvPr id="3" name="Sisällön paikkamerkki 2">
            <a:extLst>
              <a:ext uri="{FF2B5EF4-FFF2-40B4-BE49-F238E27FC236}">
                <a16:creationId xmlns:a16="http://schemas.microsoft.com/office/drawing/2014/main" id="{BCC040ED-EA89-4871-B470-BA6F4DB33C08}"/>
              </a:ext>
            </a:extLst>
          </p:cNvPr>
          <p:cNvSpPr>
            <a:spLocks noGrp="1"/>
          </p:cNvSpPr>
          <p:nvPr>
            <p:ph idx="1"/>
          </p:nvPr>
        </p:nvSpPr>
        <p:spPr/>
        <p:txBody>
          <a:bodyPr>
            <a:normAutofit lnSpcReduction="10000"/>
          </a:bodyPr>
          <a:lstStyle/>
          <a:p>
            <a:r>
              <a:rPr lang="fi-FI" dirty="0"/>
              <a:t>Valtioneuvosto päättää</a:t>
            </a:r>
          </a:p>
          <a:p>
            <a:r>
              <a:rPr lang="fi-FI" dirty="0"/>
              <a:t>Kunta- ja maakuntatasoa laajempia asioita</a:t>
            </a:r>
          </a:p>
          <a:p>
            <a:pPr lvl="1"/>
            <a:r>
              <a:rPr lang="fi-FI" dirty="0"/>
              <a:t>vähähiilisyys</a:t>
            </a:r>
          </a:p>
          <a:p>
            <a:pPr lvl="1"/>
            <a:r>
              <a:rPr lang="fi-FI" dirty="0"/>
              <a:t>luonnon monimuotoisuus ja kulttuuriympäristön kestävä käyttö</a:t>
            </a:r>
          </a:p>
          <a:p>
            <a:pPr lvl="1"/>
            <a:r>
              <a:rPr lang="fi-FI" dirty="0"/>
              <a:t>uudistuvat elinkeinot</a:t>
            </a:r>
          </a:p>
          <a:p>
            <a:r>
              <a:rPr lang="fi-FI" dirty="0"/>
              <a:t>Perustuvat alueiden käytön suunnittelun tavoitteisiin ja </a:t>
            </a:r>
            <a:r>
              <a:rPr lang="fi-FI" dirty="0" err="1"/>
              <a:t>MRL:n</a:t>
            </a:r>
            <a:r>
              <a:rPr lang="fi-FI" dirty="0"/>
              <a:t> yleisiin tavoitteisiin</a:t>
            </a:r>
          </a:p>
          <a:p>
            <a:r>
              <a:rPr lang="fi-FI" dirty="0"/>
              <a:t>Alueidenkäyttötavoitteet tulee ottaa huomioon (MRL 24 §)</a:t>
            </a:r>
          </a:p>
          <a:p>
            <a:pPr lvl="1"/>
            <a:r>
              <a:rPr lang="fi-FI" dirty="0"/>
              <a:t>Valtion viranomaisten toiminnassa</a:t>
            </a:r>
          </a:p>
          <a:p>
            <a:pPr lvl="1"/>
            <a:r>
              <a:rPr lang="fi-FI" dirty="0"/>
              <a:t>Maakunnan suunnittelussa (maakuntakaava) ja muussa alueiden käytön suunnittelussa</a:t>
            </a:r>
          </a:p>
          <a:p>
            <a:endParaRPr lang="fi-FI" dirty="0"/>
          </a:p>
          <a:p>
            <a:endParaRPr lang="fi-FI" dirty="0"/>
          </a:p>
        </p:txBody>
      </p:sp>
    </p:spTree>
    <p:extLst>
      <p:ext uri="{BB962C8B-B14F-4D97-AF65-F5344CB8AC3E}">
        <p14:creationId xmlns:p14="http://schemas.microsoft.com/office/powerpoint/2010/main" val="2197466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C900E1-CDEB-45CA-943D-6D5BE6E33060}"/>
              </a:ext>
            </a:extLst>
          </p:cNvPr>
          <p:cNvSpPr>
            <a:spLocks noGrp="1"/>
          </p:cNvSpPr>
          <p:nvPr>
            <p:ph type="title"/>
          </p:nvPr>
        </p:nvSpPr>
        <p:spPr>
          <a:xfrm>
            <a:off x="5536734" y="419894"/>
            <a:ext cx="3737268" cy="1320800"/>
          </a:xfrm>
        </p:spPr>
        <p:txBody>
          <a:bodyPr vert="horz" lIns="91440" tIns="45720" rIns="91440" bIns="45720" rtlCol="0">
            <a:normAutofit/>
          </a:bodyPr>
          <a:lstStyle/>
          <a:p>
            <a:r>
              <a:rPr lang="en-US" dirty="0" err="1"/>
              <a:t>Maakuntakaava</a:t>
            </a:r>
            <a:r>
              <a:rPr lang="en-US" dirty="0"/>
              <a:t> (MRL 4 </a:t>
            </a:r>
            <a:r>
              <a:rPr lang="en-US" dirty="0" err="1"/>
              <a:t>luku</a:t>
            </a:r>
            <a:r>
              <a:rPr lang="en-US" dirty="0"/>
              <a:t>)</a:t>
            </a:r>
          </a:p>
        </p:txBody>
      </p:sp>
      <p:sp>
        <p:nvSpPr>
          <p:cNvPr id="24" name="Content Placeholder 23">
            <a:extLst>
              <a:ext uri="{FF2B5EF4-FFF2-40B4-BE49-F238E27FC236}">
                <a16:creationId xmlns:a16="http://schemas.microsoft.com/office/drawing/2014/main" id="{12264A48-BE80-AFF6-FF05-6346D8F4BE01}"/>
              </a:ext>
            </a:extLst>
          </p:cNvPr>
          <p:cNvSpPr>
            <a:spLocks noGrp="1"/>
          </p:cNvSpPr>
          <p:nvPr>
            <p:ph idx="1"/>
          </p:nvPr>
        </p:nvSpPr>
        <p:spPr>
          <a:xfrm>
            <a:off x="5209563" y="2160589"/>
            <a:ext cx="4064439" cy="3880773"/>
          </a:xfrm>
        </p:spPr>
        <p:txBody>
          <a:bodyPr>
            <a:normAutofit fontScale="92500" lnSpcReduction="20000"/>
          </a:bodyPr>
          <a:lstStyle/>
          <a:p>
            <a:r>
              <a:rPr lang="en-US" dirty="0" err="1"/>
              <a:t>Yleispiirteinen</a:t>
            </a:r>
            <a:r>
              <a:rPr lang="en-US" dirty="0"/>
              <a:t> </a:t>
            </a:r>
            <a:r>
              <a:rPr lang="en-US" dirty="0" err="1"/>
              <a:t>maankäytön</a:t>
            </a:r>
            <a:r>
              <a:rPr lang="en-US" dirty="0"/>
              <a:t> </a:t>
            </a:r>
            <a:r>
              <a:rPr lang="en-US" dirty="0" err="1"/>
              <a:t>suunnittelu</a:t>
            </a:r>
            <a:endParaRPr lang="en-US" dirty="0"/>
          </a:p>
          <a:p>
            <a:r>
              <a:rPr lang="en-US" dirty="0"/>
              <a:t>Koko </a:t>
            </a:r>
            <a:r>
              <a:rPr lang="en-US" dirty="0" err="1"/>
              <a:t>maakunta</a:t>
            </a:r>
            <a:r>
              <a:rPr lang="en-US" dirty="0"/>
              <a:t> tai </a:t>
            </a:r>
            <a:r>
              <a:rPr lang="en-US" dirty="0" err="1"/>
              <a:t>sen</a:t>
            </a:r>
            <a:r>
              <a:rPr lang="en-US" dirty="0"/>
              <a:t> </a:t>
            </a:r>
            <a:r>
              <a:rPr lang="en-US" dirty="0" err="1"/>
              <a:t>osa</a:t>
            </a:r>
            <a:endParaRPr lang="en-US" dirty="0"/>
          </a:p>
          <a:p>
            <a:r>
              <a:rPr lang="en-US" dirty="0" err="1"/>
              <a:t>Uudellamaalla</a:t>
            </a:r>
            <a:r>
              <a:rPr lang="en-US" dirty="0"/>
              <a:t> </a:t>
            </a:r>
            <a:r>
              <a:rPr lang="en-US" dirty="0" err="1"/>
              <a:t>keskim</a:t>
            </a:r>
            <a:r>
              <a:rPr lang="en-US" dirty="0"/>
              <a:t>. 1 </a:t>
            </a:r>
            <a:r>
              <a:rPr lang="en-US" dirty="0" err="1"/>
              <a:t>mkk</a:t>
            </a:r>
            <a:r>
              <a:rPr lang="en-US" dirty="0"/>
              <a:t>/</a:t>
            </a:r>
            <a:r>
              <a:rPr lang="en-US" dirty="0" err="1"/>
              <a:t>valtuustokausi</a:t>
            </a:r>
            <a:r>
              <a:rPr lang="en-US" dirty="0"/>
              <a:t> (4 </a:t>
            </a:r>
            <a:r>
              <a:rPr lang="en-US" dirty="0" err="1"/>
              <a:t>vuotta</a:t>
            </a:r>
            <a:r>
              <a:rPr lang="en-US" dirty="0"/>
              <a:t>)</a:t>
            </a:r>
          </a:p>
          <a:p>
            <a:r>
              <a:rPr lang="en-US" dirty="0" err="1"/>
              <a:t>Yhdyskuntarakenne</a:t>
            </a:r>
            <a:r>
              <a:rPr lang="en-US" dirty="0"/>
              <a:t>, </a:t>
            </a:r>
            <a:r>
              <a:rPr lang="en-US" dirty="0" err="1"/>
              <a:t>liikenneinfra</a:t>
            </a:r>
            <a:r>
              <a:rPr lang="en-US" dirty="0"/>
              <a:t>, </a:t>
            </a:r>
            <a:r>
              <a:rPr lang="en-US" dirty="0" err="1"/>
              <a:t>energiantuotanto</a:t>
            </a:r>
            <a:r>
              <a:rPr lang="en-US" dirty="0"/>
              <a:t>, </a:t>
            </a:r>
            <a:r>
              <a:rPr lang="en-US" dirty="0" err="1"/>
              <a:t>suojelualueverkosto</a:t>
            </a:r>
            <a:r>
              <a:rPr lang="en-US" dirty="0"/>
              <a:t> </a:t>
            </a:r>
            <a:r>
              <a:rPr lang="en-US" dirty="0" err="1"/>
              <a:t>jne</a:t>
            </a:r>
            <a:r>
              <a:rPr lang="en-US" dirty="0"/>
              <a:t>.</a:t>
            </a:r>
          </a:p>
          <a:p>
            <a:r>
              <a:rPr lang="en-US" dirty="0" err="1"/>
              <a:t>Sisältövaatimukset</a:t>
            </a:r>
            <a:r>
              <a:rPr lang="en-US" dirty="0"/>
              <a:t> MRL 28 §</a:t>
            </a:r>
          </a:p>
          <a:p>
            <a:r>
              <a:rPr lang="en-US" dirty="0"/>
              <a:t>“</a:t>
            </a:r>
            <a:r>
              <a:rPr lang="en-US" i="1" dirty="0"/>
              <a:t>Mille </a:t>
            </a:r>
            <a:r>
              <a:rPr lang="en-US" i="1" dirty="0" err="1"/>
              <a:t>alueelle</a:t>
            </a:r>
            <a:r>
              <a:rPr lang="en-US" i="1" dirty="0"/>
              <a:t> </a:t>
            </a:r>
            <a:r>
              <a:rPr lang="en-US" dirty="0" err="1"/>
              <a:t>rakennetaan</a:t>
            </a:r>
            <a:r>
              <a:rPr lang="en-US" dirty="0"/>
              <a:t> </a:t>
            </a:r>
            <a:r>
              <a:rPr lang="en-US" dirty="0" err="1"/>
              <a:t>asuntoja</a:t>
            </a:r>
            <a:r>
              <a:rPr lang="en-US" dirty="0"/>
              <a:t>?”</a:t>
            </a:r>
          </a:p>
          <a:p>
            <a:r>
              <a:rPr lang="en-US" dirty="0" err="1"/>
              <a:t>Esim</a:t>
            </a:r>
            <a:r>
              <a:rPr lang="en-US" dirty="0"/>
              <a:t>. </a:t>
            </a:r>
            <a:r>
              <a:rPr lang="en-US" dirty="0" err="1"/>
              <a:t>Östersundomin</a:t>
            </a:r>
            <a:r>
              <a:rPr lang="en-US" dirty="0"/>
              <a:t> </a:t>
            </a:r>
            <a:r>
              <a:rPr lang="en-US" dirty="0" err="1"/>
              <a:t>alueen</a:t>
            </a:r>
            <a:r>
              <a:rPr lang="en-US" dirty="0"/>
              <a:t> </a:t>
            </a:r>
            <a:r>
              <a:rPr lang="en-US" dirty="0" err="1">
                <a:hlinkClick r:id="rId2"/>
              </a:rPr>
              <a:t>maakuntakaava</a:t>
            </a:r>
            <a:r>
              <a:rPr lang="en-US" dirty="0"/>
              <a:t> (</a:t>
            </a:r>
            <a:r>
              <a:rPr lang="en-US" dirty="0" err="1"/>
              <a:t>voimaan</a:t>
            </a:r>
            <a:r>
              <a:rPr lang="en-US" dirty="0"/>
              <a:t> 2021)</a:t>
            </a:r>
          </a:p>
        </p:txBody>
      </p:sp>
      <p:pic>
        <p:nvPicPr>
          <p:cNvPr id="5" name="Sisällön paikkamerkki 4" descr="Kuva, joka sisältää kohteen puu, ulko, lintu, istuminen&#10;&#10;Kuvaus luotu automaattisesti">
            <a:extLst>
              <a:ext uri="{FF2B5EF4-FFF2-40B4-BE49-F238E27FC236}">
                <a16:creationId xmlns:a16="http://schemas.microsoft.com/office/drawing/2014/main" id="{B00AA472-19A7-4EB0-90F5-6C954878162F}"/>
              </a:ext>
            </a:extLst>
          </p:cNvPr>
          <p:cNvPicPr>
            <a:picLocks noChangeAspect="1"/>
          </p:cNvPicPr>
          <p:nvPr/>
        </p:nvPicPr>
        <p:blipFill rotWithShape="1">
          <a:blip r:embed="rId3"/>
          <a:srcRect r="-1" b="4660"/>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7" name="Isosceles Triangle 2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8036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Sisällön paikkamerkki 6" descr="Kuva, joka sisältää kohteen kartta&#10;&#10;Kuvaus luotu automaattisesti">
            <a:extLst>
              <a:ext uri="{FF2B5EF4-FFF2-40B4-BE49-F238E27FC236}">
                <a16:creationId xmlns:a16="http://schemas.microsoft.com/office/drawing/2014/main" id="{D58670FD-A4AA-4709-BCBD-FC46E44B853E}"/>
              </a:ext>
            </a:extLst>
          </p:cNvPr>
          <p:cNvPicPr>
            <a:picLocks noChangeAspect="1"/>
          </p:cNvPicPr>
          <p:nvPr/>
        </p:nvPicPr>
        <p:blipFill rotWithShape="1">
          <a:blip r:embed="rId2"/>
          <a:srcRect t="5222" r="-2" b="7774"/>
          <a:stretch/>
        </p:blipFill>
        <p:spPr>
          <a:xfrm>
            <a:off x="6035522" y="-1"/>
            <a:ext cx="6156477"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tsikko 1">
            <a:extLst>
              <a:ext uri="{FF2B5EF4-FFF2-40B4-BE49-F238E27FC236}">
                <a16:creationId xmlns:a16="http://schemas.microsoft.com/office/drawing/2014/main" id="{3C036953-532B-4DC9-9E55-7352B721B2D6}"/>
              </a:ext>
            </a:extLst>
          </p:cNvPr>
          <p:cNvSpPr>
            <a:spLocks noGrp="1"/>
          </p:cNvSpPr>
          <p:nvPr>
            <p:ph type="title"/>
          </p:nvPr>
        </p:nvSpPr>
        <p:spPr>
          <a:xfrm>
            <a:off x="677333" y="609600"/>
            <a:ext cx="5049671" cy="712424"/>
          </a:xfrm>
        </p:spPr>
        <p:txBody>
          <a:bodyPr vert="horz" lIns="91440" tIns="45720" rIns="91440" bIns="45720" rtlCol="0">
            <a:normAutofit/>
          </a:bodyPr>
          <a:lstStyle/>
          <a:p>
            <a:r>
              <a:rPr lang="en-US" dirty="0" err="1"/>
              <a:t>Yleiskaava</a:t>
            </a:r>
            <a:r>
              <a:rPr lang="en-US" dirty="0"/>
              <a:t> (MRL 5 </a:t>
            </a:r>
            <a:r>
              <a:rPr lang="en-US" dirty="0" err="1"/>
              <a:t>luku</a:t>
            </a:r>
            <a:r>
              <a:rPr lang="en-US" dirty="0"/>
              <a:t>)</a:t>
            </a:r>
          </a:p>
        </p:txBody>
      </p:sp>
      <p:sp>
        <p:nvSpPr>
          <p:cNvPr id="44" name="Content Placeholder 43">
            <a:extLst>
              <a:ext uri="{FF2B5EF4-FFF2-40B4-BE49-F238E27FC236}">
                <a16:creationId xmlns:a16="http://schemas.microsoft.com/office/drawing/2014/main" id="{F90F758A-E8CA-6E0C-5B56-74F60D12CB1A}"/>
              </a:ext>
            </a:extLst>
          </p:cNvPr>
          <p:cNvSpPr>
            <a:spLocks noGrp="1"/>
          </p:cNvSpPr>
          <p:nvPr>
            <p:ph idx="1"/>
          </p:nvPr>
        </p:nvSpPr>
        <p:spPr>
          <a:xfrm>
            <a:off x="677333" y="1542361"/>
            <a:ext cx="5183640" cy="4706039"/>
          </a:xfrm>
        </p:spPr>
        <p:txBody>
          <a:bodyPr>
            <a:normAutofit/>
          </a:bodyPr>
          <a:lstStyle/>
          <a:p>
            <a:r>
              <a:rPr lang="en-US" dirty="0" err="1"/>
              <a:t>Kunnan</a:t>
            </a:r>
            <a:r>
              <a:rPr lang="en-US" dirty="0"/>
              <a:t> tai </a:t>
            </a:r>
            <a:r>
              <a:rPr lang="en-US" dirty="0" err="1"/>
              <a:t>sen</a:t>
            </a:r>
            <a:r>
              <a:rPr lang="en-US" dirty="0"/>
              <a:t> </a:t>
            </a:r>
            <a:r>
              <a:rPr lang="en-US" dirty="0" err="1"/>
              <a:t>osan</a:t>
            </a:r>
            <a:r>
              <a:rPr lang="en-US" dirty="0"/>
              <a:t> </a:t>
            </a:r>
            <a:r>
              <a:rPr lang="en-US" dirty="0" err="1"/>
              <a:t>maankäytön</a:t>
            </a:r>
            <a:r>
              <a:rPr lang="en-US" dirty="0"/>
              <a:t> </a:t>
            </a:r>
            <a:r>
              <a:rPr lang="en-US" dirty="0" err="1"/>
              <a:t>ohjaus</a:t>
            </a:r>
            <a:endParaRPr lang="en-US" dirty="0"/>
          </a:p>
          <a:p>
            <a:r>
              <a:rPr lang="en-US" dirty="0" err="1"/>
              <a:t>Maakuntakaavaa</a:t>
            </a:r>
            <a:r>
              <a:rPr lang="en-US" dirty="0"/>
              <a:t> </a:t>
            </a:r>
            <a:r>
              <a:rPr lang="en-US" dirty="0" err="1"/>
              <a:t>tarkempi</a:t>
            </a:r>
            <a:r>
              <a:rPr lang="en-US" dirty="0"/>
              <a:t> ja </a:t>
            </a:r>
            <a:r>
              <a:rPr lang="en-US" dirty="0" err="1"/>
              <a:t>yksityiskohtaisempi</a:t>
            </a:r>
            <a:endParaRPr lang="en-US" dirty="0"/>
          </a:p>
          <a:p>
            <a:r>
              <a:rPr lang="en-US" dirty="0" err="1"/>
              <a:t>Maakuntakaava</a:t>
            </a:r>
            <a:r>
              <a:rPr lang="en-US" dirty="0"/>
              <a:t> </a:t>
            </a:r>
            <a:r>
              <a:rPr lang="en-US" dirty="0" err="1"/>
              <a:t>ohjaa</a:t>
            </a:r>
            <a:r>
              <a:rPr lang="en-US" dirty="0"/>
              <a:t> </a:t>
            </a:r>
            <a:r>
              <a:rPr lang="en-US" dirty="0" err="1"/>
              <a:t>yleiskaavaa</a:t>
            </a:r>
            <a:r>
              <a:rPr lang="en-US" dirty="0"/>
              <a:t>, </a:t>
            </a:r>
            <a:r>
              <a:rPr lang="en-US" dirty="0" err="1"/>
              <a:t>yleiskaava</a:t>
            </a:r>
            <a:r>
              <a:rPr lang="en-US" dirty="0"/>
              <a:t> </a:t>
            </a:r>
            <a:r>
              <a:rPr lang="en-US" dirty="0" err="1"/>
              <a:t>syrjäyttää</a:t>
            </a:r>
            <a:r>
              <a:rPr lang="en-US" dirty="0"/>
              <a:t> </a:t>
            </a:r>
            <a:r>
              <a:rPr lang="en-US" dirty="0" err="1"/>
              <a:t>mk-kaavan</a:t>
            </a:r>
            <a:r>
              <a:rPr lang="en-US" dirty="0"/>
              <a:t> (MRL 32 §)</a:t>
            </a:r>
          </a:p>
          <a:p>
            <a:r>
              <a:rPr lang="en-US" dirty="0" err="1"/>
              <a:t>Sisältövaatimukset</a:t>
            </a:r>
            <a:r>
              <a:rPr lang="en-US" dirty="0"/>
              <a:t> MRL 39 §</a:t>
            </a:r>
          </a:p>
          <a:p>
            <a:r>
              <a:rPr lang="en-US" dirty="0" err="1"/>
              <a:t>Käytännössä</a:t>
            </a:r>
            <a:r>
              <a:rPr lang="en-US" dirty="0"/>
              <a:t> se </a:t>
            </a:r>
            <a:r>
              <a:rPr lang="en-US" dirty="0" err="1"/>
              <a:t>kaavataso</a:t>
            </a:r>
            <a:r>
              <a:rPr lang="en-US" dirty="0"/>
              <a:t>, </a:t>
            </a:r>
            <a:r>
              <a:rPr lang="en-US" dirty="0" err="1"/>
              <a:t>jolla</a:t>
            </a:r>
            <a:r>
              <a:rPr lang="en-US" dirty="0"/>
              <a:t> </a:t>
            </a:r>
            <a:r>
              <a:rPr lang="en-US" dirty="0" err="1"/>
              <a:t>maankäytön</a:t>
            </a:r>
            <a:r>
              <a:rPr lang="en-US" dirty="0"/>
              <a:t> </a:t>
            </a:r>
            <a:r>
              <a:rPr lang="en-US" dirty="0" err="1"/>
              <a:t>laajempia</a:t>
            </a:r>
            <a:r>
              <a:rPr lang="en-US" dirty="0"/>
              <a:t> </a:t>
            </a:r>
            <a:r>
              <a:rPr lang="en-US" dirty="0" err="1"/>
              <a:t>yhteisvaikutuksia</a:t>
            </a:r>
            <a:r>
              <a:rPr lang="en-US" dirty="0"/>
              <a:t> </a:t>
            </a:r>
            <a:r>
              <a:rPr lang="en-US" dirty="0" err="1"/>
              <a:t>arvioidaan</a:t>
            </a:r>
            <a:endParaRPr lang="en-US" dirty="0"/>
          </a:p>
          <a:p>
            <a:r>
              <a:rPr lang="en-US" dirty="0" err="1"/>
              <a:t>Tringan</a:t>
            </a:r>
            <a:r>
              <a:rPr lang="en-US" dirty="0"/>
              <a:t> </a:t>
            </a:r>
            <a:r>
              <a:rPr lang="en-US" dirty="0" err="1"/>
              <a:t>suojelutyössä</a:t>
            </a:r>
            <a:r>
              <a:rPr lang="en-US" dirty="0"/>
              <a:t> </a:t>
            </a:r>
            <a:r>
              <a:rPr lang="en-US" dirty="0" err="1"/>
              <a:t>keskeinen</a:t>
            </a:r>
            <a:r>
              <a:rPr lang="en-US" dirty="0"/>
              <a:t> </a:t>
            </a:r>
            <a:r>
              <a:rPr lang="en-US" dirty="0" err="1"/>
              <a:t>kaavataso</a:t>
            </a:r>
            <a:endParaRPr lang="en-US" dirty="0"/>
          </a:p>
          <a:p>
            <a:r>
              <a:rPr lang="en-US" dirty="0"/>
              <a:t>“</a:t>
            </a:r>
            <a:r>
              <a:rPr lang="en-US" i="1" dirty="0" err="1"/>
              <a:t>Millaisia</a:t>
            </a:r>
            <a:r>
              <a:rPr lang="en-US" dirty="0"/>
              <a:t> </a:t>
            </a:r>
            <a:r>
              <a:rPr lang="en-US" dirty="0" err="1"/>
              <a:t>asuntoja</a:t>
            </a:r>
            <a:r>
              <a:rPr lang="en-US" dirty="0"/>
              <a:t> </a:t>
            </a:r>
            <a:r>
              <a:rPr lang="en-US" dirty="0" err="1"/>
              <a:t>rakennetaan</a:t>
            </a:r>
            <a:r>
              <a:rPr lang="en-US" dirty="0"/>
              <a:t> </a:t>
            </a:r>
            <a:r>
              <a:rPr lang="en-US" dirty="0" err="1"/>
              <a:t>millekin</a:t>
            </a:r>
            <a:r>
              <a:rPr lang="en-US" dirty="0"/>
              <a:t> </a:t>
            </a:r>
            <a:r>
              <a:rPr lang="en-US" dirty="0" err="1"/>
              <a:t>alueelle</a:t>
            </a:r>
            <a:r>
              <a:rPr lang="en-US" dirty="0"/>
              <a:t>?</a:t>
            </a:r>
          </a:p>
          <a:p>
            <a:r>
              <a:rPr lang="en-US" dirty="0" err="1"/>
              <a:t>Esim</a:t>
            </a:r>
            <a:r>
              <a:rPr lang="en-US" dirty="0"/>
              <a:t>. </a:t>
            </a:r>
            <a:r>
              <a:rPr lang="en-US" dirty="0" err="1"/>
              <a:t>Östersundomin</a:t>
            </a:r>
            <a:r>
              <a:rPr lang="en-US" dirty="0"/>
              <a:t> </a:t>
            </a:r>
            <a:r>
              <a:rPr lang="en-US" dirty="0" err="1">
                <a:hlinkClick r:id="rId3"/>
              </a:rPr>
              <a:t>kuntien</a:t>
            </a:r>
            <a:r>
              <a:rPr lang="en-US" dirty="0">
                <a:hlinkClick r:id="rId3"/>
              </a:rPr>
              <a:t> </a:t>
            </a:r>
            <a:r>
              <a:rPr lang="en-US" dirty="0" err="1">
                <a:hlinkClick r:id="rId3"/>
              </a:rPr>
              <a:t>yhteinen</a:t>
            </a:r>
            <a:r>
              <a:rPr lang="en-US" dirty="0">
                <a:hlinkClick r:id="rId3"/>
              </a:rPr>
              <a:t> </a:t>
            </a:r>
            <a:r>
              <a:rPr lang="en-US" dirty="0" err="1">
                <a:hlinkClick r:id="rId3"/>
              </a:rPr>
              <a:t>yleiskaava</a:t>
            </a:r>
            <a:r>
              <a:rPr lang="en-US" dirty="0"/>
              <a:t> (</a:t>
            </a:r>
            <a:r>
              <a:rPr lang="en-US" dirty="0" err="1"/>
              <a:t>kumottu</a:t>
            </a:r>
            <a:r>
              <a:rPr lang="en-US" dirty="0"/>
              <a:t>)</a:t>
            </a:r>
          </a:p>
        </p:txBody>
      </p:sp>
      <p:cxnSp>
        <p:nvCxnSpPr>
          <p:cNvPr id="47" name="Straight Connector 46">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1"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85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F2FEDB-D78E-4F6A-86AA-8C792F95CC69}"/>
              </a:ext>
            </a:extLst>
          </p:cNvPr>
          <p:cNvSpPr>
            <a:spLocks noGrp="1"/>
          </p:cNvSpPr>
          <p:nvPr>
            <p:ph type="title"/>
          </p:nvPr>
        </p:nvSpPr>
        <p:spPr/>
        <p:txBody>
          <a:bodyPr/>
          <a:lstStyle/>
          <a:p>
            <a:r>
              <a:rPr lang="fi-FI" dirty="0"/>
              <a:t>Asemakaava (MRL 7 luku)</a:t>
            </a:r>
          </a:p>
        </p:txBody>
      </p:sp>
      <p:sp>
        <p:nvSpPr>
          <p:cNvPr id="3" name="Sisällön paikkamerkki 2">
            <a:extLst>
              <a:ext uri="{FF2B5EF4-FFF2-40B4-BE49-F238E27FC236}">
                <a16:creationId xmlns:a16="http://schemas.microsoft.com/office/drawing/2014/main" id="{44958F19-CB97-4B9B-B66E-F1036D4F6C98}"/>
              </a:ext>
            </a:extLst>
          </p:cNvPr>
          <p:cNvSpPr>
            <a:spLocks noGrp="1"/>
          </p:cNvSpPr>
          <p:nvPr>
            <p:ph idx="1"/>
          </p:nvPr>
        </p:nvSpPr>
        <p:spPr>
          <a:xfrm>
            <a:off x="677334" y="1685581"/>
            <a:ext cx="8596668" cy="4355781"/>
          </a:xfrm>
        </p:spPr>
        <p:txBody>
          <a:bodyPr/>
          <a:lstStyle/>
          <a:p>
            <a:r>
              <a:rPr lang="fi-FI" dirty="0"/>
              <a:t>Yksityiskohtainen pienemmän alueen suunnitelma ja tarkin kaavataso</a:t>
            </a:r>
          </a:p>
          <a:p>
            <a:r>
              <a:rPr lang="fi-FI" dirty="0"/>
              <a:t>Kunnan tai kaupunginosa </a:t>
            </a:r>
          </a:p>
          <a:p>
            <a:r>
              <a:rPr lang="fi-FI" dirty="0"/>
              <a:t>Yleiskaava ohjaa asemakaavaa, asemakaava syrjäyttää yleiskaavan (MRL 42 §)</a:t>
            </a:r>
          </a:p>
          <a:p>
            <a:r>
              <a:rPr lang="fi-FI" dirty="0"/>
              <a:t>Sisältövaatimukset MRL 54 §</a:t>
            </a:r>
          </a:p>
          <a:p>
            <a:r>
              <a:rPr lang="fi-FI" dirty="0"/>
              <a:t>Runsaudestaan (kaupungeissa helposti satoja asemakaavoja) johtuen yleinen kaavataso </a:t>
            </a:r>
            <a:r>
              <a:rPr lang="fi-FI" dirty="0" err="1"/>
              <a:t>Tringan</a:t>
            </a:r>
            <a:r>
              <a:rPr lang="fi-FI" dirty="0"/>
              <a:t> suojelutyössä</a:t>
            </a:r>
          </a:p>
          <a:p>
            <a:r>
              <a:rPr lang="fi-FI" i="1" dirty="0"/>
              <a:t>Kuinka korkeita </a:t>
            </a:r>
            <a:r>
              <a:rPr lang="fi-FI" dirty="0"/>
              <a:t>asuntoja rakennetaan, tarkat paikat, kerrokset jne.</a:t>
            </a:r>
          </a:p>
          <a:p>
            <a:r>
              <a:rPr lang="fi-FI" dirty="0"/>
              <a:t>Esim. Karhusaaren eteläosan </a:t>
            </a:r>
            <a:r>
              <a:rPr lang="fi-FI" dirty="0">
                <a:hlinkClick r:id="rId2"/>
              </a:rPr>
              <a:t>asemakaava</a:t>
            </a:r>
            <a:r>
              <a:rPr lang="fi-FI" dirty="0"/>
              <a:t> (voimaan 2019)</a:t>
            </a:r>
          </a:p>
        </p:txBody>
      </p:sp>
    </p:spTree>
    <p:extLst>
      <p:ext uri="{BB962C8B-B14F-4D97-AF65-F5344CB8AC3E}">
        <p14:creationId xmlns:p14="http://schemas.microsoft.com/office/powerpoint/2010/main" val="352239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2" descr="Kuva, joka sisältää kohteen kartta&#10;&#10;Kuvaus luotu automaattisesti">
            <a:extLst>
              <a:ext uri="{FF2B5EF4-FFF2-40B4-BE49-F238E27FC236}">
                <a16:creationId xmlns:a16="http://schemas.microsoft.com/office/drawing/2014/main" id="{2FF53651-E69F-4B43-978B-F538DA5A1D55}"/>
              </a:ext>
            </a:extLst>
          </p:cNvPr>
          <p:cNvPicPr>
            <a:picLocks noChangeAspect="1"/>
          </p:cNvPicPr>
          <p:nvPr/>
        </p:nvPicPr>
        <p:blipFill>
          <a:blip r:embed="rId2"/>
          <a:stretch>
            <a:fillRect/>
          </a:stretch>
        </p:blipFill>
        <p:spPr>
          <a:xfrm>
            <a:off x="3106459" y="1131994"/>
            <a:ext cx="5980959" cy="4590386"/>
          </a:xfrm>
          <a:prstGeom prst="rect">
            <a:avLst/>
          </a:prstGeom>
        </p:spPr>
      </p:pic>
      <p:sp>
        <p:nvSpPr>
          <p:cNvPr id="4" name="Tekstiruutu 3">
            <a:extLst>
              <a:ext uri="{FF2B5EF4-FFF2-40B4-BE49-F238E27FC236}">
                <a16:creationId xmlns:a16="http://schemas.microsoft.com/office/drawing/2014/main" id="{FB7F4170-FA0F-4C71-818D-DA52411C1A3B}"/>
              </a:ext>
            </a:extLst>
          </p:cNvPr>
          <p:cNvSpPr txBox="1"/>
          <p:nvPr/>
        </p:nvSpPr>
        <p:spPr>
          <a:xfrm>
            <a:off x="9603442" y="1817783"/>
            <a:ext cx="1771639" cy="369332"/>
          </a:xfrm>
          <a:prstGeom prst="rect">
            <a:avLst/>
          </a:prstGeom>
          <a:noFill/>
        </p:spPr>
        <p:txBody>
          <a:bodyPr wrap="none" rtlCol="0">
            <a:spAutoFit/>
          </a:bodyPr>
          <a:lstStyle/>
          <a:p>
            <a:r>
              <a:rPr lang="fi-FI" dirty="0">
                <a:solidFill>
                  <a:srgbClr val="FF0000"/>
                </a:solidFill>
              </a:rPr>
              <a:t>Maakuntakaava</a:t>
            </a:r>
          </a:p>
        </p:txBody>
      </p:sp>
    </p:spTree>
    <p:extLst>
      <p:ext uri="{BB962C8B-B14F-4D97-AF65-F5344CB8AC3E}">
        <p14:creationId xmlns:p14="http://schemas.microsoft.com/office/powerpoint/2010/main" val="1937064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descr="Kuva, joka sisältää kohteen kartta&#10;&#10;Kuvaus luotu automaattisesti">
            <a:extLst>
              <a:ext uri="{FF2B5EF4-FFF2-40B4-BE49-F238E27FC236}">
                <a16:creationId xmlns:a16="http://schemas.microsoft.com/office/drawing/2014/main" id="{493CE723-66FD-43F7-96CD-6935DF98792F}"/>
              </a:ext>
            </a:extLst>
          </p:cNvPr>
          <p:cNvPicPr>
            <a:picLocks noChangeAspect="1"/>
          </p:cNvPicPr>
          <p:nvPr/>
        </p:nvPicPr>
        <p:blipFill>
          <a:blip r:embed="rId2"/>
          <a:stretch>
            <a:fillRect/>
          </a:stretch>
        </p:blipFill>
        <p:spPr>
          <a:xfrm>
            <a:off x="2860955" y="946734"/>
            <a:ext cx="6470090" cy="4964532"/>
          </a:xfrm>
          <a:prstGeom prst="rect">
            <a:avLst/>
          </a:prstGeom>
        </p:spPr>
      </p:pic>
      <p:sp>
        <p:nvSpPr>
          <p:cNvPr id="20" name="Tekstiruutu 19">
            <a:extLst>
              <a:ext uri="{FF2B5EF4-FFF2-40B4-BE49-F238E27FC236}">
                <a16:creationId xmlns:a16="http://schemas.microsoft.com/office/drawing/2014/main" id="{807ACE78-C95A-4C1B-8E43-F3815C004528}"/>
              </a:ext>
            </a:extLst>
          </p:cNvPr>
          <p:cNvSpPr txBox="1"/>
          <p:nvPr/>
        </p:nvSpPr>
        <p:spPr>
          <a:xfrm>
            <a:off x="9603442" y="1817783"/>
            <a:ext cx="1771639" cy="369332"/>
          </a:xfrm>
          <a:prstGeom prst="rect">
            <a:avLst/>
          </a:prstGeom>
          <a:noFill/>
        </p:spPr>
        <p:txBody>
          <a:bodyPr wrap="none" rtlCol="0">
            <a:spAutoFit/>
          </a:bodyPr>
          <a:lstStyle/>
          <a:p>
            <a:r>
              <a:rPr lang="fi-FI" dirty="0">
                <a:solidFill>
                  <a:srgbClr val="FF0000"/>
                </a:solidFill>
              </a:rPr>
              <a:t>Maakuntakaava</a:t>
            </a:r>
          </a:p>
        </p:txBody>
      </p:sp>
      <p:sp>
        <p:nvSpPr>
          <p:cNvPr id="5" name="Tekstiruutu 4">
            <a:extLst>
              <a:ext uri="{FF2B5EF4-FFF2-40B4-BE49-F238E27FC236}">
                <a16:creationId xmlns:a16="http://schemas.microsoft.com/office/drawing/2014/main" id="{A4EDB431-1CBF-4823-91E7-BB297FE444B3}"/>
              </a:ext>
            </a:extLst>
          </p:cNvPr>
          <p:cNvSpPr txBox="1"/>
          <p:nvPr/>
        </p:nvSpPr>
        <p:spPr>
          <a:xfrm>
            <a:off x="9856716" y="2764936"/>
            <a:ext cx="1265090" cy="369332"/>
          </a:xfrm>
          <a:prstGeom prst="rect">
            <a:avLst/>
          </a:prstGeom>
          <a:noFill/>
        </p:spPr>
        <p:txBody>
          <a:bodyPr wrap="none" rtlCol="0">
            <a:spAutoFit/>
          </a:bodyPr>
          <a:lstStyle/>
          <a:p>
            <a:r>
              <a:rPr lang="fi-FI" dirty="0"/>
              <a:t>Yleiskaava</a:t>
            </a:r>
          </a:p>
        </p:txBody>
      </p:sp>
    </p:spTree>
    <p:extLst>
      <p:ext uri="{BB962C8B-B14F-4D97-AF65-F5344CB8AC3E}">
        <p14:creationId xmlns:p14="http://schemas.microsoft.com/office/powerpoint/2010/main" val="134284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2" descr="Kuva, joka sisältää kohteen kartta&#10;&#10;Kuvaus luotu automaattisesti">
            <a:extLst>
              <a:ext uri="{FF2B5EF4-FFF2-40B4-BE49-F238E27FC236}">
                <a16:creationId xmlns:a16="http://schemas.microsoft.com/office/drawing/2014/main" id="{B5323114-F39C-4AE3-B09F-7271CAA6CF5A}"/>
              </a:ext>
            </a:extLst>
          </p:cNvPr>
          <p:cNvPicPr>
            <a:picLocks noChangeAspect="1"/>
          </p:cNvPicPr>
          <p:nvPr/>
        </p:nvPicPr>
        <p:blipFill>
          <a:blip r:embed="rId2"/>
          <a:stretch>
            <a:fillRect/>
          </a:stretch>
        </p:blipFill>
        <p:spPr>
          <a:xfrm>
            <a:off x="2862666" y="948047"/>
            <a:ext cx="6466667" cy="4961905"/>
          </a:xfrm>
          <a:prstGeom prst="rect">
            <a:avLst/>
          </a:prstGeom>
        </p:spPr>
      </p:pic>
      <p:sp>
        <p:nvSpPr>
          <p:cNvPr id="20" name="Tekstiruutu 19">
            <a:extLst>
              <a:ext uri="{FF2B5EF4-FFF2-40B4-BE49-F238E27FC236}">
                <a16:creationId xmlns:a16="http://schemas.microsoft.com/office/drawing/2014/main" id="{D793B92F-431B-4BF4-B7FB-8B652D5932F5}"/>
              </a:ext>
            </a:extLst>
          </p:cNvPr>
          <p:cNvSpPr txBox="1"/>
          <p:nvPr/>
        </p:nvSpPr>
        <p:spPr>
          <a:xfrm>
            <a:off x="9856716" y="2764936"/>
            <a:ext cx="1265090" cy="369332"/>
          </a:xfrm>
          <a:prstGeom prst="rect">
            <a:avLst/>
          </a:prstGeom>
          <a:noFill/>
        </p:spPr>
        <p:txBody>
          <a:bodyPr wrap="none" rtlCol="0">
            <a:spAutoFit/>
          </a:bodyPr>
          <a:lstStyle/>
          <a:p>
            <a:r>
              <a:rPr lang="fi-FI" dirty="0"/>
              <a:t>Yleiskaava</a:t>
            </a:r>
          </a:p>
        </p:txBody>
      </p:sp>
      <p:sp>
        <p:nvSpPr>
          <p:cNvPr id="22" name="Tekstiruutu 21">
            <a:extLst>
              <a:ext uri="{FF2B5EF4-FFF2-40B4-BE49-F238E27FC236}">
                <a16:creationId xmlns:a16="http://schemas.microsoft.com/office/drawing/2014/main" id="{548F4AA8-50E4-4DD1-9ED9-155D23D513C5}"/>
              </a:ext>
            </a:extLst>
          </p:cNvPr>
          <p:cNvSpPr txBox="1"/>
          <p:nvPr/>
        </p:nvSpPr>
        <p:spPr>
          <a:xfrm>
            <a:off x="9603442" y="1817783"/>
            <a:ext cx="1771639" cy="369332"/>
          </a:xfrm>
          <a:prstGeom prst="rect">
            <a:avLst/>
          </a:prstGeom>
          <a:noFill/>
        </p:spPr>
        <p:txBody>
          <a:bodyPr wrap="none" rtlCol="0">
            <a:spAutoFit/>
          </a:bodyPr>
          <a:lstStyle/>
          <a:p>
            <a:r>
              <a:rPr lang="fi-FI" dirty="0">
                <a:solidFill>
                  <a:srgbClr val="FF0000"/>
                </a:solidFill>
              </a:rPr>
              <a:t>Maakuntakaava</a:t>
            </a:r>
          </a:p>
        </p:txBody>
      </p:sp>
      <p:sp>
        <p:nvSpPr>
          <p:cNvPr id="5" name="Tekstiruutu 4">
            <a:extLst>
              <a:ext uri="{FF2B5EF4-FFF2-40B4-BE49-F238E27FC236}">
                <a16:creationId xmlns:a16="http://schemas.microsoft.com/office/drawing/2014/main" id="{F237F8C2-32BC-4D5B-ABEF-C25A6421E554}"/>
              </a:ext>
            </a:extLst>
          </p:cNvPr>
          <p:cNvSpPr txBox="1"/>
          <p:nvPr/>
        </p:nvSpPr>
        <p:spPr>
          <a:xfrm>
            <a:off x="9806345" y="3679195"/>
            <a:ext cx="1451038" cy="369332"/>
          </a:xfrm>
          <a:prstGeom prst="rect">
            <a:avLst/>
          </a:prstGeom>
          <a:noFill/>
        </p:spPr>
        <p:txBody>
          <a:bodyPr wrap="none" rtlCol="0">
            <a:spAutoFit/>
          </a:bodyPr>
          <a:lstStyle/>
          <a:p>
            <a:r>
              <a:rPr lang="fi-FI" dirty="0">
                <a:solidFill>
                  <a:srgbClr val="7030A0"/>
                </a:solidFill>
              </a:rPr>
              <a:t>Asemakaava</a:t>
            </a:r>
          </a:p>
        </p:txBody>
      </p:sp>
    </p:spTree>
    <p:extLst>
      <p:ext uri="{BB962C8B-B14F-4D97-AF65-F5344CB8AC3E}">
        <p14:creationId xmlns:p14="http://schemas.microsoft.com/office/powerpoint/2010/main" val="3573515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FF4C89-80AF-40B4-8C66-A69DE8261B9B}"/>
              </a:ext>
            </a:extLst>
          </p:cNvPr>
          <p:cNvSpPr>
            <a:spLocks noGrp="1"/>
          </p:cNvSpPr>
          <p:nvPr>
            <p:ph type="title"/>
          </p:nvPr>
        </p:nvSpPr>
        <p:spPr/>
        <p:txBody>
          <a:bodyPr/>
          <a:lstStyle/>
          <a:p>
            <a:r>
              <a:rPr lang="fi-FI" dirty="0"/>
              <a:t>II KAAVOITUKSEN VAIHEET</a:t>
            </a:r>
          </a:p>
        </p:txBody>
      </p:sp>
      <p:sp>
        <p:nvSpPr>
          <p:cNvPr id="3" name="Tekstin paikkamerkki 2">
            <a:extLst>
              <a:ext uri="{FF2B5EF4-FFF2-40B4-BE49-F238E27FC236}">
                <a16:creationId xmlns:a16="http://schemas.microsoft.com/office/drawing/2014/main" id="{4AC5E7BF-9E54-49E7-A482-EF0B41551478}"/>
              </a:ext>
            </a:extLst>
          </p:cNvPr>
          <p:cNvSpPr>
            <a:spLocks noGrp="1"/>
          </p:cNvSpPr>
          <p:nvPr>
            <p:ph type="body" idx="1"/>
          </p:nvPr>
        </p:nvSpPr>
        <p:spPr/>
        <p:txBody>
          <a:bodyPr/>
          <a:lstStyle/>
          <a:p>
            <a:endParaRPr lang="fi-FI" dirty="0"/>
          </a:p>
        </p:txBody>
      </p:sp>
    </p:spTree>
    <p:extLst>
      <p:ext uri="{BB962C8B-B14F-4D97-AF65-F5344CB8AC3E}">
        <p14:creationId xmlns:p14="http://schemas.microsoft.com/office/powerpoint/2010/main" val="3245266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27C6D0F-16A1-494E-8BCE-CBD16D837D06}"/>
              </a:ext>
            </a:extLst>
          </p:cNvPr>
          <p:cNvSpPr/>
          <p:nvPr/>
        </p:nvSpPr>
        <p:spPr>
          <a:xfrm>
            <a:off x="672029" y="1262820"/>
            <a:ext cx="3172858" cy="716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i-FI" dirty="0"/>
              <a:t>VIREILLETULO</a:t>
            </a:r>
          </a:p>
        </p:txBody>
      </p:sp>
      <p:sp>
        <p:nvSpPr>
          <p:cNvPr id="6" name="Suorakulmio 5">
            <a:extLst>
              <a:ext uri="{FF2B5EF4-FFF2-40B4-BE49-F238E27FC236}">
                <a16:creationId xmlns:a16="http://schemas.microsoft.com/office/drawing/2014/main" id="{8DEA160F-CDAA-4945-BE47-314E1B171EDC}"/>
              </a:ext>
            </a:extLst>
          </p:cNvPr>
          <p:cNvSpPr/>
          <p:nvPr/>
        </p:nvSpPr>
        <p:spPr>
          <a:xfrm>
            <a:off x="672029" y="2353962"/>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LUONNOSVAIHE</a:t>
            </a:r>
          </a:p>
        </p:txBody>
      </p:sp>
      <p:sp>
        <p:nvSpPr>
          <p:cNvPr id="7" name="Suorakulmio 6">
            <a:extLst>
              <a:ext uri="{FF2B5EF4-FFF2-40B4-BE49-F238E27FC236}">
                <a16:creationId xmlns:a16="http://schemas.microsoft.com/office/drawing/2014/main" id="{621CD336-E268-4EB2-85C4-A741A0EB667D}"/>
              </a:ext>
            </a:extLst>
          </p:cNvPr>
          <p:cNvSpPr/>
          <p:nvPr/>
        </p:nvSpPr>
        <p:spPr>
          <a:xfrm>
            <a:off x="672029" y="3457013"/>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 EHDOTUSVAIHE</a:t>
            </a:r>
          </a:p>
        </p:txBody>
      </p:sp>
      <p:sp>
        <p:nvSpPr>
          <p:cNvPr id="8" name="Suorakulmio 7">
            <a:extLst>
              <a:ext uri="{FF2B5EF4-FFF2-40B4-BE49-F238E27FC236}">
                <a16:creationId xmlns:a16="http://schemas.microsoft.com/office/drawing/2014/main" id="{8166FD9D-7BF4-4911-98CD-3512A69D4888}"/>
              </a:ext>
            </a:extLst>
          </p:cNvPr>
          <p:cNvSpPr/>
          <p:nvPr/>
        </p:nvSpPr>
        <p:spPr>
          <a:xfrm>
            <a:off x="672029" y="4560064"/>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HYVÄKSYMINEN</a:t>
            </a:r>
          </a:p>
        </p:txBody>
      </p:sp>
      <p:sp>
        <p:nvSpPr>
          <p:cNvPr id="10" name="Suorakulmio 9">
            <a:extLst>
              <a:ext uri="{FF2B5EF4-FFF2-40B4-BE49-F238E27FC236}">
                <a16:creationId xmlns:a16="http://schemas.microsoft.com/office/drawing/2014/main" id="{63597975-CB7F-45CE-BFFF-3AAD37436697}"/>
              </a:ext>
            </a:extLst>
          </p:cNvPr>
          <p:cNvSpPr/>
          <p:nvPr/>
        </p:nvSpPr>
        <p:spPr>
          <a:xfrm>
            <a:off x="672029" y="5662761"/>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VOIMAANTULO</a:t>
            </a:r>
          </a:p>
        </p:txBody>
      </p:sp>
      <p:sp>
        <p:nvSpPr>
          <p:cNvPr id="11" name="Nuoli: Alas 10">
            <a:extLst>
              <a:ext uri="{FF2B5EF4-FFF2-40B4-BE49-F238E27FC236}">
                <a16:creationId xmlns:a16="http://schemas.microsoft.com/office/drawing/2014/main" id="{94FC1A8F-7196-4C9B-A181-FD4EF0626C9F}"/>
              </a:ext>
            </a:extLst>
          </p:cNvPr>
          <p:cNvSpPr/>
          <p:nvPr/>
        </p:nvSpPr>
        <p:spPr>
          <a:xfrm>
            <a:off x="2258458" y="1971190"/>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Nuoli: Alas 11">
            <a:extLst>
              <a:ext uri="{FF2B5EF4-FFF2-40B4-BE49-F238E27FC236}">
                <a16:creationId xmlns:a16="http://schemas.microsoft.com/office/drawing/2014/main" id="{D845D22E-7C65-4652-BD85-42B385346425}"/>
              </a:ext>
            </a:extLst>
          </p:cNvPr>
          <p:cNvSpPr/>
          <p:nvPr/>
        </p:nvSpPr>
        <p:spPr>
          <a:xfrm>
            <a:off x="2266903" y="3082720"/>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Nuoli: Alas 12">
            <a:extLst>
              <a:ext uri="{FF2B5EF4-FFF2-40B4-BE49-F238E27FC236}">
                <a16:creationId xmlns:a16="http://schemas.microsoft.com/office/drawing/2014/main" id="{273DDB4A-AD7B-4615-BD46-2FDD9C223DCE}"/>
              </a:ext>
            </a:extLst>
          </p:cNvPr>
          <p:cNvSpPr/>
          <p:nvPr/>
        </p:nvSpPr>
        <p:spPr>
          <a:xfrm>
            <a:off x="2273140" y="4173109"/>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Nuoli: Alas 13">
            <a:extLst>
              <a:ext uri="{FF2B5EF4-FFF2-40B4-BE49-F238E27FC236}">
                <a16:creationId xmlns:a16="http://schemas.microsoft.com/office/drawing/2014/main" id="{C5A9F2DF-1E34-494A-B8D8-F6686233328B}"/>
              </a:ext>
            </a:extLst>
          </p:cNvPr>
          <p:cNvSpPr/>
          <p:nvPr/>
        </p:nvSpPr>
        <p:spPr>
          <a:xfrm>
            <a:off x="2253678" y="5288645"/>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11403D0B-FE6F-4B84-A5AE-BFE275A8DE6D}"/>
              </a:ext>
            </a:extLst>
          </p:cNvPr>
          <p:cNvSpPr/>
          <p:nvPr/>
        </p:nvSpPr>
        <p:spPr>
          <a:xfrm>
            <a:off x="667249" y="192819"/>
            <a:ext cx="3172858" cy="716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i-FI" dirty="0"/>
              <a:t>ALOITUS</a:t>
            </a:r>
          </a:p>
        </p:txBody>
      </p:sp>
      <p:sp>
        <p:nvSpPr>
          <p:cNvPr id="16" name="Nuoli: Alas 15">
            <a:extLst>
              <a:ext uri="{FF2B5EF4-FFF2-40B4-BE49-F238E27FC236}">
                <a16:creationId xmlns:a16="http://schemas.microsoft.com/office/drawing/2014/main" id="{4583DD2E-EF58-4615-99E0-68D054277AD2}"/>
              </a:ext>
            </a:extLst>
          </p:cNvPr>
          <p:cNvSpPr/>
          <p:nvPr/>
        </p:nvSpPr>
        <p:spPr>
          <a:xfrm>
            <a:off x="2253678" y="901189"/>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kstiruutu 16">
            <a:extLst>
              <a:ext uri="{FF2B5EF4-FFF2-40B4-BE49-F238E27FC236}">
                <a16:creationId xmlns:a16="http://schemas.microsoft.com/office/drawing/2014/main" id="{DA315DDF-AFBD-4CAF-B572-7F5324A90316}"/>
              </a:ext>
            </a:extLst>
          </p:cNvPr>
          <p:cNvSpPr txBox="1"/>
          <p:nvPr/>
        </p:nvSpPr>
        <p:spPr>
          <a:xfrm>
            <a:off x="4175393" y="2436389"/>
            <a:ext cx="4616970" cy="646331"/>
          </a:xfrm>
          <a:prstGeom prst="rect">
            <a:avLst/>
          </a:prstGeom>
          <a:noFill/>
        </p:spPr>
        <p:txBody>
          <a:bodyPr wrap="none" rtlCol="0">
            <a:spAutoFit/>
          </a:bodyPr>
          <a:lstStyle/>
          <a:p>
            <a:r>
              <a:rPr lang="fi-FI" dirty="0"/>
              <a:t>Osallistumis- ja arviointisuunnitelma (OAS)</a:t>
            </a:r>
          </a:p>
          <a:p>
            <a:r>
              <a:rPr lang="fi-FI" dirty="0"/>
              <a:t>Kaavaluonnos</a:t>
            </a:r>
          </a:p>
        </p:txBody>
      </p:sp>
      <p:sp>
        <p:nvSpPr>
          <p:cNvPr id="18" name="Tekstiruutu 17">
            <a:extLst>
              <a:ext uri="{FF2B5EF4-FFF2-40B4-BE49-F238E27FC236}">
                <a16:creationId xmlns:a16="http://schemas.microsoft.com/office/drawing/2014/main" id="{D80397E5-B45B-4680-A018-21041D8AACE3}"/>
              </a:ext>
            </a:extLst>
          </p:cNvPr>
          <p:cNvSpPr txBox="1"/>
          <p:nvPr/>
        </p:nvSpPr>
        <p:spPr>
          <a:xfrm>
            <a:off x="4175393" y="3630395"/>
            <a:ext cx="1612942" cy="369332"/>
          </a:xfrm>
          <a:prstGeom prst="rect">
            <a:avLst/>
          </a:prstGeom>
          <a:noFill/>
        </p:spPr>
        <p:txBody>
          <a:bodyPr wrap="none" rtlCol="0">
            <a:spAutoFit/>
          </a:bodyPr>
          <a:lstStyle/>
          <a:p>
            <a:r>
              <a:rPr lang="fi-FI" dirty="0"/>
              <a:t>Kaavaehdotus</a:t>
            </a:r>
          </a:p>
        </p:txBody>
      </p:sp>
      <p:sp>
        <p:nvSpPr>
          <p:cNvPr id="24" name="Nuoli: Alas 23">
            <a:extLst>
              <a:ext uri="{FF2B5EF4-FFF2-40B4-BE49-F238E27FC236}">
                <a16:creationId xmlns:a16="http://schemas.microsoft.com/office/drawing/2014/main" id="{BB8000CD-BC19-4F32-B899-7027CA389689}"/>
              </a:ext>
            </a:extLst>
          </p:cNvPr>
          <p:cNvSpPr/>
          <p:nvPr/>
        </p:nvSpPr>
        <p:spPr>
          <a:xfrm rot="5400000">
            <a:off x="6161351" y="3325857"/>
            <a:ext cx="484632" cy="978408"/>
          </a:xfrm>
          <a:prstGeom prst="downArrow">
            <a:avLst>
              <a:gd name="adj1" fmla="val 22721"/>
              <a:gd name="adj2" fmla="val 409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5" name="Nuoli: Alas 24">
            <a:extLst>
              <a:ext uri="{FF2B5EF4-FFF2-40B4-BE49-F238E27FC236}">
                <a16:creationId xmlns:a16="http://schemas.microsoft.com/office/drawing/2014/main" id="{38FDC3C6-F14C-426F-90AB-3E9BC5EC8118}"/>
              </a:ext>
            </a:extLst>
          </p:cNvPr>
          <p:cNvSpPr/>
          <p:nvPr/>
        </p:nvSpPr>
        <p:spPr>
          <a:xfrm rot="7746366">
            <a:off x="6244227" y="2774331"/>
            <a:ext cx="484632" cy="978408"/>
          </a:xfrm>
          <a:prstGeom prst="downArrow">
            <a:avLst>
              <a:gd name="adj1" fmla="val 22721"/>
              <a:gd name="adj2" fmla="val 409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Tekstiruutu 25">
            <a:extLst>
              <a:ext uri="{FF2B5EF4-FFF2-40B4-BE49-F238E27FC236}">
                <a16:creationId xmlns:a16="http://schemas.microsoft.com/office/drawing/2014/main" id="{7FA5AABB-A77A-480C-AF4B-5B86278D77E2}"/>
              </a:ext>
            </a:extLst>
          </p:cNvPr>
          <p:cNvSpPr txBox="1"/>
          <p:nvPr/>
        </p:nvSpPr>
        <p:spPr>
          <a:xfrm>
            <a:off x="7065580" y="3572745"/>
            <a:ext cx="3638625" cy="646331"/>
          </a:xfrm>
          <a:prstGeom prst="rect">
            <a:avLst/>
          </a:prstGeom>
          <a:noFill/>
        </p:spPr>
        <p:txBody>
          <a:bodyPr wrap="none" rtlCol="0">
            <a:spAutoFit/>
          </a:bodyPr>
          <a:lstStyle/>
          <a:p>
            <a:r>
              <a:rPr lang="fi-FI" dirty="0"/>
              <a:t>Nähtävillä vähintään 30 pv</a:t>
            </a:r>
          </a:p>
          <a:p>
            <a:r>
              <a:rPr lang="fi-FI" dirty="0"/>
              <a:t>(tai 14 pv, jos merkitys vähäinen)</a:t>
            </a:r>
          </a:p>
        </p:txBody>
      </p:sp>
    </p:spTree>
    <p:extLst>
      <p:ext uri="{BB962C8B-B14F-4D97-AF65-F5344CB8AC3E}">
        <p14:creationId xmlns:p14="http://schemas.microsoft.com/office/powerpoint/2010/main" val="1364384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27C6D0F-16A1-494E-8BCE-CBD16D837D06}"/>
              </a:ext>
            </a:extLst>
          </p:cNvPr>
          <p:cNvSpPr/>
          <p:nvPr/>
        </p:nvSpPr>
        <p:spPr>
          <a:xfrm>
            <a:off x="672029" y="1262820"/>
            <a:ext cx="3172858" cy="716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i-FI" dirty="0"/>
              <a:t>VIREILLETULO</a:t>
            </a:r>
          </a:p>
        </p:txBody>
      </p:sp>
      <p:sp>
        <p:nvSpPr>
          <p:cNvPr id="6" name="Suorakulmio 5">
            <a:extLst>
              <a:ext uri="{FF2B5EF4-FFF2-40B4-BE49-F238E27FC236}">
                <a16:creationId xmlns:a16="http://schemas.microsoft.com/office/drawing/2014/main" id="{8DEA160F-CDAA-4945-BE47-314E1B171EDC}"/>
              </a:ext>
            </a:extLst>
          </p:cNvPr>
          <p:cNvSpPr/>
          <p:nvPr/>
        </p:nvSpPr>
        <p:spPr>
          <a:xfrm>
            <a:off x="672029" y="2353962"/>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LUONNOSVAIHE</a:t>
            </a:r>
          </a:p>
        </p:txBody>
      </p:sp>
      <p:sp>
        <p:nvSpPr>
          <p:cNvPr id="7" name="Suorakulmio 6">
            <a:extLst>
              <a:ext uri="{FF2B5EF4-FFF2-40B4-BE49-F238E27FC236}">
                <a16:creationId xmlns:a16="http://schemas.microsoft.com/office/drawing/2014/main" id="{621CD336-E268-4EB2-85C4-A741A0EB667D}"/>
              </a:ext>
            </a:extLst>
          </p:cNvPr>
          <p:cNvSpPr/>
          <p:nvPr/>
        </p:nvSpPr>
        <p:spPr>
          <a:xfrm>
            <a:off x="672029" y="3457013"/>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 EHDOTUSVAIHE</a:t>
            </a:r>
          </a:p>
        </p:txBody>
      </p:sp>
      <p:sp>
        <p:nvSpPr>
          <p:cNvPr id="8" name="Suorakulmio 7">
            <a:extLst>
              <a:ext uri="{FF2B5EF4-FFF2-40B4-BE49-F238E27FC236}">
                <a16:creationId xmlns:a16="http://schemas.microsoft.com/office/drawing/2014/main" id="{8166FD9D-7BF4-4911-98CD-3512A69D4888}"/>
              </a:ext>
            </a:extLst>
          </p:cNvPr>
          <p:cNvSpPr/>
          <p:nvPr/>
        </p:nvSpPr>
        <p:spPr>
          <a:xfrm>
            <a:off x="672029" y="4560064"/>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HYVÄKSYMINEN</a:t>
            </a:r>
          </a:p>
        </p:txBody>
      </p:sp>
      <p:sp>
        <p:nvSpPr>
          <p:cNvPr id="10" name="Suorakulmio 9">
            <a:extLst>
              <a:ext uri="{FF2B5EF4-FFF2-40B4-BE49-F238E27FC236}">
                <a16:creationId xmlns:a16="http://schemas.microsoft.com/office/drawing/2014/main" id="{63597975-CB7F-45CE-BFFF-3AAD37436697}"/>
              </a:ext>
            </a:extLst>
          </p:cNvPr>
          <p:cNvSpPr/>
          <p:nvPr/>
        </p:nvSpPr>
        <p:spPr>
          <a:xfrm>
            <a:off x="672029" y="5662761"/>
            <a:ext cx="3172858" cy="716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VOIMAANTULO</a:t>
            </a:r>
          </a:p>
        </p:txBody>
      </p:sp>
      <p:sp>
        <p:nvSpPr>
          <p:cNvPr id="11" name="Nuoli: Alas 10">
            <a:extLst>
              <a:ext uri="{FF2B5EF4-FFF2-40B4-BE49-F238E27FC236}">
                <a16:creationId xmlns:a16="http://schemas.microsoft.com/office/drawing/2014/main" id="{94FC1A8F-7196-4C9B-A181-FD4EF0626C9F}"/>
              </a:ext>
            </a:extLst>
          </p:cNvPr>
          <p:cNvSpPr/>
          <p:nvPr/>
        </p:nvSpPr>
        <p:spPr>
          <a:xfrm>
            <a:off x="2258458" y="1971190"/>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Nuoli: Alas 11">
            <a:extLst>
              <a:ext uri="{FF2B5EF4-FFF2-40B4-BE49-F238E27FC236}">
                <a16:creationId xmlns:a16="http://schemas.microsoft.com/office/drawing/2014/main" id="{D845D22E-7C65-4652-BD85-42B385346425}"/>
              </a:ext>
            </a:extLst>
          </p:cNvPr>
          <p:cNvSpPr/>
          <p:nvPr/>
        </p:nvSpPr>
        <p:spPr>
          <a:xfrm>
            <a:off x="2266903" y="3082720"/>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Nuoli: Alas 12">
            <a:extLst>
              <a:ext uri="{FF2B5EF4-FFF2-40B4-BE49-F238E27FC236}">
                <a16:creationId xmlns:a16="http://schemas.microsoft.com/office/drawing/2014/main" id="{273DDB4A-AD7B-4615-BD46-2FDD9C223DCE}"/>
              </a:ext>
            </a:extLst>
          </p:cNvPr>
          <p:cNvSpPr/>
          <p:nvPr/>
        </p:nvSpPr>
        <p:spPr>
          <a:xfrm>
            <a:off x="2273140" y="4173109"/>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Nuoli: Alas 13">
            <a:extLst>
              <a:ext uri="{FF2B5EF4-FFF2-40B4-BE49-F238E27FC236}">
                <a16:creationId xmlns:a16="http://schemas.microsoft.com/office/drawing/2014/main" id="{C5A9F2DF-1E34-494A-B8D8-F6686233328B}"/>
              </a:ext>
            </a:extLst>
          </p:cNvPr>
          <p:cNvSpPr/>
          <p:nvPr/>
        </p:nvSpPr>
        <p:spPr>
          <a:xfrm>
            <a:off x="2253678" y="5288645"/>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11403D0B-FE6F-4B84-A5AE-BFE275A8DE6D}"/>
              </a:ext>
            </a:extLst>
          </p:cNvPr>
          <p:cNvSpPr/>
          <p:nvPr/>
        </p:nvSpPr>
        <p:spPr>
          <a:xfrm>
            <a:off x="667249" y="192819"/>
            <a:ext cx="3172858" cy="7160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i-FI" dirty="0"/>
              <a:t>ALOITUS</a:t>
            </a:r>
          </a:p>
        </p:txBody>
      </p:sp>
      <p:sp>
        <p:nvSpPr>
          <p:cNvPr id="16" name="Nuoli: Alas 15">
            <a:extLst>
              <a:ext uri="{FF2B5EF4-FFF2-40B4-BE49-F238E27FC236}">
                <a16:creationId xmlns:a16="http://schemas.microsoft.com/office/drawing/2014/main" id="{4583DD2E-EF58-4615-99E0-68D054277AD2}"/>
              </a:ext>
            </a:extLst>
          </p:cNvPr>
          <p:cNvSpPr/>
          <p:nvPr/>
        </p:nvSpPr>
        <p:spPr>
          <a:xfrm>
            <a:off x="2253678" y="901189"/>
            <a:ext cx="152764" cy="3616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kstiruutu 16">
            <a:extLst>
              <a:ext uri="{FF2B5EF4-FFF2-40B4-BE49-F238E27FC236}">
                <a16:creationId xmlns:a16="http://schemas.microsoft.com/office/drawing/2014/main" id="{DA315DDF-AFBD-4CAF-B572-7F5324A90316}"/>
              </a:ext>
            </a:extLst>
          </p:cNvPr>
          <p:cNvSpPr txBox="1"/>
          <p:nvPr/>
        </p:nvSpPr>
        <p:spPr>
          <a:xfrm>
            <a:off x="4175393" y="2436389"/>
            <a:ext cx="5376793" cy="646331"/>
          </a:xfrm>
          <a:prstGeom prst="rect">
            <a:avLst/>
          </a:prstGeom>
          <a:noFill/>
        </p:spPr>
        <p:txBody>
          <a:bodyPr wrap="none" rtlCol="0">
            <a:spAutoFit/>
          </a:bodyPr>
          <a:lstStyle/>
          <a:p>
            <a:r>
              <a:rPr lang="fi-FI" dirty="0"/>
              <a:t>MIELIPIDE osallistumis- ja arviointisuunnitelmasta </a:t>
            </a:r>
          </a:p>
          <a:p>
            <a:r>
              <a:rPr lang="fi-FI" dirty="0"/>
              <a:t>tai kaavaluonnoksesta </a:t>
            </a:r>
          </a:p>
        </p:txBody>
      </p:sp>
      <p:sp>
        <p:nvSpPr>
          <p:cNvPr id="18" name="Tekstiruutu 17">
            <a:extLst>
              <a:ext uri="{FF2B5EF4-FFF2-40B4-BE49-F238E27FC236}">
                <a16:creationId xmlns:a16="http://schemas.microsoft.com/office/drawing/2014/main" id="{D80397E5-B45B-4680-A018-21041D8AACE3}"/>
              </a:ext>
            </a:extLst>
          </p:cNvPr>
          <p:cNvSpPr txBox="1"/>
          <p:nvPr/>
        </p:nvSpPr>
        <p:spPr>
          <a:xfrm>
            <a:off x="4175393" y="3630395"/>
            <a:ext cx="3381054" cy="369332"/>
          </a:xfrm>
          <a:prstGeom prst="rect">
            <a:avLst/>
          </a:prstGeom>
          <a:noFill/>
        </p:spPr>
        <p:txBody>
          <a:bodyPr wrap="none" rtlCol="0">
            <a:spAutoFit/>
          </a:bodyPr>
          <a:lstStyle/>
          <a:p>
            <a:r>
              <a:rPr lang="fi-FI" dirty="0"/>
              <a:t>MUISTUTUS kaavaehdotuksesta</a:t>
            </a:r>
          </a:p>
        </p:txBody>
      </p:sp>
      <p:sp>
        <p:nvSpPr>
          <p:cNvPr id="2" name="Tekstiruutu 1">
            <a:extLst>
              <a:ext uri="{FF2B5EF4-FFF2-40B4-BE49-F238E27FC236}">
                <a16:creationId xmlns:a16="http://schemas.microsoft.com/office/drawing/2014/main" id="{B5C3FC81-20EE-4444-BE0F-DD6B0BC63AFF}"/>
              </a:ext>
            </a:extLst>
          </p:cNvPr>
          <p:cNvSpPr txBox="1"/>
          <p:nvPr/>
        </p:nvSpPr>
        <p:spPr>
          <a:xfrm>
            <a:off x="4175393" y="4576014"/>
            <a:ext cx="6030882" cy="646331"/>
          </a:xfrm>
          <a:prstGeom prst="rect">
            <a:avLst/>
          </a:prstGeom>
          <a:noFill/>
        </p:spPr>
        <p:txBody>
          <a:bodyPr wrap="none" rtlCol="0">
            <a:spAutoFit/>
          </a:bodyPr>
          <a:lstStyle/>
          <a:p>
            <a:r>
              <a:rPr lang="fi-FI" dirty="0"/>
              <a:t>MUUTOKSENHAKU valittamalla hallinto-oikeuteen (</a:t>
            </a:r>
            <a:r>
              <a:rPr lang="fi-FI" dirty="0" err="1"/>
              <a:t>HaO</a:t>
            </a:r>
            <a:r>
              <a:rPr lang="fi-FI" dirty="0"/>
              <a:t>) </a:t>
            </a:r>
          </a:p>
          <a:p>
            <a:r>
              <a:rPr lang="fi-FI" dirty="0"/>
              <a:t>ja edelleen korkeimpaan hallinto-oikeuteen (KHO)</a:t>
            </a:r>
          </a:p>
        </p:txBody>
      </p:sp>
    </p:spTree>
    <p:extLst>
      <p:ext uri="{BB962C8B-B14F-4D97-AF65-F5344CB8AC3E}">
        <p14:creationId xmlns:p14="http://schemas.microsoft.com/office/powerpoint/2010/main" val="160240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824A49-B131-4666-85C9-AEC84CE4A180}"/>
              </a:ext>
            </a:extLst>
          </p:cNvPr>
          <p:cNvSpPr>
            <a:spLocks noGrp="1"/>
          </p:cNvSpPr>
          <p:nvPr>
            <p:ph type="title"/>
          </p:nvPr>
        </p:nvSpPr>
        <p:spPr>
          <a:xfrm>
            <a:off x="677334" y="609600"/>
            <a:ext cx="8596668" cy="711200"/>
          </a:xfrm>
        </p:spPr>
        <p:txBody>
          <a:bodyPr/>
          <a:lstStyle/>
          <a:p>
            <a:r>
              <a:rPr lang="fi-FI" dirty="0"/>
              <a:t>Luonnosvaihe</a:t>
            </a:r>
          </a:p>
        </p:txBody>
      </p:sp>
      <p:sp>
        <p:nvSpPr>
          <p:cNvPr id="3" name="Sisällön paikkamerkki 2">
            <a:extLst>
              <a:ext uri="{FF2B5EF4-FFF2-40B4-BE49-F238E27FC236}">
                <a16:creationId xmlns:a16="http://schemas.microsoft.com/office/drawing/2014/main" id="{A1C235C2-D6E6-4527-8DA2-F8A8F29C0B60}"/>
              </a:ext>
            </a:extLst>
          </p:cNvPr>
          <p:cNvSpPr>
            <a:spLocks noGrp="1"/>
          </p:cNvSpPr>
          <p:nvPr>
            <p:ph idx="1"/>
          </p:nvPr>
        </p:nvSpPr>
        <p:spPr/>
        <p:txBody>
          <a:bodyPr>
            <a:normAutofit fontScale="92500" lnSpcReduction="20000"/>
          </a:bodyPr>
          <a:lstStyle/>
          <a:p>
            <a:r>
              <a:rPr lang="fi-FI" dirty="0"/>
              <a:t>Kaavahankkeen ensimmäinen kommentoitava vaihe</a:t>
            </a:r>
          </a:p>
          <a:p>
            <a:r>
              <a:rPr lang="fi-FI" dirty="0"/>
              <a:t>Osallistumis- ja arviointisuunnitelma (OAS) (MRL 63 §)</a:t>
            </a:r>
          </a:p>
          <a:p>
            <a:pPr lvl="1"/>
            <a:r>
              <a:rPr lang="fi-FI" dirty="0"/>
              <a:t>Kaavan lähtökohdat ja tavoitteet</a:t>
            </a:r>
          </a:p>
          <a:p>
            <a:pPr lvl="1"/>
            <a:r>
              <a:rPr lang="fi-FI" dirty="0"/>
              <a:t>Hankkeen ja päätöksenteon eteneminen</a:t>
            </a:r>
          </a:p>
          <a:p>
            <a:pPr lvl="1"/>
            <a:r>
              <a:rPr lang="fi-FI" dirty="0"/>
              <a:t>Vaikutusten arvioinnin ja osallistumisen sekä vuorovaikutuksen järjestäminen</a:t>
            </a:r>
          </a:p>
          <a:p>
            <a:r>
              <a:rPr lang="fi-FI" dirty="0"/>
              <a:t>Kaavaluonnos</a:t>
            </a:r>
          </a:p>
          <a:p>
            <a:pPr lvl="1"/>
            <a:r>
              <a:rPr lang="fi-FI" dirty="0"/>
              <a:t>Kaavaluonnoksen tekeminen riippuu a) kaavan merkittävyydestä ja b) kunnasta</a:t>
            </a:r>
          </a:p>
          <a:p>
            <a:pPr lvl="1"/>
            <a:r>
              <a:rPr lang="fi-FI" dirty="0"/>
              <a:t>Ei välttämätön osa kaavahanketta</a:t>
            </a:r>
          </a:p>
          <a:p>
            <a:r>
              <a:rPr lang="fi-FI" dirty="0"/>
              <a:t>Osallisilla on oikeus jättää mielipide </a:t>
            </a:r>
            <a:r>
              <a:rPr lang="fi-FI" dirty="0" err="1"/>
              <a:t>OAS:sta</a:t>
            </a:r>
            <a:r>
              <a:rPr lang="fi-FI" dirty="0"/>
              <a:t> ja kaavaluonnoksesta</a:t>
            </a:r>
          </a:p>
          <a:p>
            <a:pPr lvl="1"/>
            <a:r>
              <a:rPr lang="fi-FI" dirty="0"/>
              <a:t>Koskee mm. kunnan jäsentä kunnan alueella ja yhteisöä, jonka toimialaa suunnittelussa käsitellään</a:t>
            </a:r>
          </a:p>
          <a:p>
            <a:r>
              <a:rPr lang="fi-FI" b="1" dirty="0"/>
              <a:t>Tärkeää vaikuttaa mahdollisimman aikaisessa vaiheessa!</a:t>
            </a:r>
          </a:p>
          <a:p>
            <a:endParaRPr lang="fi-FI" dirty="0"/>
          </a:p>
          <a:p>
            <a:endParaRPr lang="fi-FI" dirty="0"/>
          </a:p>
        </p:txBody>
      </p:sp>
    </p:spTree>
    <p:extLst>
      <p:ext uri="{BB962C8B-B14F-4D97-AF65-F5344CB8AC3E}">
        <p14:creationId xmlns:p14="http://schemas.microsoft.com/office/powerpoint/2010/main" val="16932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75BA7-C171-429D-9CA1-A7043D0B83B1}"/>
              </a:ext>
            </a:extLst>
          </p:cNvPr>
          <p:cNvSpPr>
            <a:spLocks noGrp="1"/>
          </p:cNvSpPr>
          <p:nvPr>
            <p:ph type="title"/>
          </p:nvPr>
        </p:nvSpPr>
        <p:spPr>
          <a:xfrm>
            <a:off x="677334" y="609600"/>
            <a:ext cx="8596668" cy="685800"/>
          </a:xfrm>
        </p:spPr>
        <p:txBody>
          <a:bodyPr/>
          <a:lstStyle/>
          <a:p>
            <a:r>
              <a:rPr lang="fi-FI" dirty="0"/>
              <a:t>Ehdotusvaihe</a:t>
            </a:r>
          </a:p>
        </p:txBody>
      </p:sp>
      <p:sp>
        <p:nvSpPr>
          <p:cNvPr id="3" name="Sisällön paikkamerkki 2">
            <a:extLst>
              <a:ext uri="{FF2B5EF4-FFF2-40B4-BE49-F238E27FC236}">
                <a16:creationId xmlns:a16="http://schemas.microsoft.com/office/drawing/2014/main" id="{26D57436-E008-405B-B39C-4AD8F506F090}"/>
              </a:ext>
            </a:extLst>
          </p:cNvPr>
          <p:cNvSpPr>
            <a:spLocks noGrp="1"/>
          </p:cNvSpPr>
          <p:nvPr>
            <p:ph idx="1"/>
          </p:nvPr>
        </p:nvSpPr>
        <p:spPr/>
        <p:txBody>
          <a:bodyPr>
            <a:normAutofit lnSpcReduction="10000"/>
          </a:bodyPr>
          <a:lstStyle/>
          <a:p>
            <a:r>
              <a:rPr lang="fi-FI" dirty="0"/>
              <a:t>Kaavaehdotus</a:t>
            </a:r>
          </a:p>
          <a:p>
            <a:pPr lvl="1"/>
            <a:r>
              <a:rPr lang="fi-FI" dirty="0"/>
              <a:t>laaditaan valmisteluaineiston ja saatujen mielipiteiden pohjalta</a:t>
            </a:r>
          </a:p>
          <a:p>
            <a:r>
              <a:rPr lang="fi-FI" dirty="0"/>
              <a:t>Viimeistelty näkemys alueen maankäytöstä päätöksentekoa varten</a:t>
            </a:r>
          </a:p>
          <a:p>
            <a:r>
              <a:rPr lang="fi-FI" dirty="0"/>
              <a:t>Kaavakartta, merkinnät ja kaavamääräykset, kaavaselostus</a:t>
            </a:r>
          </a:p>
          <a:p>
            <a:r>
              <a:rPr lang="fi-FI" dirty="0"/>
              <a:t>Ehdotusvaiheessa on lähtökohtaisesti hankalampi saada suuria muutoksia läpi</a:t>
            </a:r>
          </a:p>
          <a:p>
            <a:r>
              <a:rPr lang="fi-FI" dirty="0"/>
              <a:t>Kunnan jäsenillä ja osallisilla oikeus jättää muistutus kaavaehdotuksesta</a:t>
            </a:r>
          </a:p>
          <a:p>
            <a:r>
              <a:rPr lang="fi-FI" dirty="0"/>
              <a:t>Viranomaisten lausunnot</a:t>
            </a:r>
          </a:p>
          <a:p>
            <a:r>
              <a:rPr lang="fi-FI" dirty="0" err="1"/>
              <a:t>Nähtävilläoloajan</a:t>
            </a:r>
            <a:r>
              <a:rPr lang="fi-FI" dirty="0"/>
              <a:t> jälkeen ehdotus etenee mahdollisten muutosten jälkeen esiteltäväksi kaupunkiympäristölautakunnalle (HKI)</a:t>
            </a:r>
          </a:p>
          <a:p>
            <a:pPr lvl="1"/>
            <a:r>
              <a:rPr lang="fi-FI" dirty="0"/>
              <a:t>Kaavan merkittävyydestä riippuen kaavan hyväksyy joko KYMP tai kaupunginhallitus + valtuusto</a:t>
            </a:r>
          </a:p>
        </p:txBody>
      </p:sp>
    </p:spTree>
    <p:extLst>
      <p:ext uri="{BB962C8B-B14F-4D97-AF65-F5344CB8AC3E}">
        <p14:creationId xmlns:p14="http://schemas.microsoft.com/office/powerpoint/2010/main" val="2415050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vasara, työkalu&#10;&#10;Kuvaus luotu automaattisesti">
            <a:extLst>
              <a:ext uri="{FF2B5EF4-FFF2-40B4-BE49-F238E27FC236}">
                <a16:creationId xmlns:a16="http://schemas.microsoft.com/office/drawing/2014/main" id="{9AE99DAA-B075-4840-A51C-95366B9BEBAD}"/>
              </a:ext>
            </a:extLst>
          </p:cNvPr>
          <p:cNvPicPr>
            <a:picLocks noChangeAspect="1"/>
          </p:cNvPicPr>
          <p:nvPr/>
        </p:nvPicPr>
        <p:blipFill rotWithShape="1">
          <a:blip r:embed="rId2"/>
          <a:srcRect r="13362"/>
          <a:stretch/>
        </p:blipFill>
        <p:spPr>
          <a:xfrm>
            <a:off x="5694744" y="-1"/>
            <a:ext cx="649725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tsikko 1">
            <a:extLst>
              <a:ext uri="{FF2B5EF4-FFF2-40B4-BE49-F238E27FC236}">
                <a16:creationId xmlns:a16="http://schemas.microsoft.com/office/drawing/2014/main" id="{EF5B013A-61FE-4296-9B80-DDF4559B0CEA}"/>
              </a:ext>
            </a:extLst>
          </p:cNvPr>
          <p:cNvSpPr>
            <a:spLocks noGrp="1"/>
          </p:cNvSpPr>
          <p:nvPr>
            <p:ph type="title"/>
          </p:nvPr>
        </p:nvSpPr>
        <p:spPr>
          <a:xfrm>
            <a:off x="677333" y="609600"/>
            <a:ext cx="3851123" cy="1320800"/>
          </a:xfrm>
        </p:spPr>
        <p:txBody>
          <a:bodyPr>
            <a:normAutofit/>
          </a:bodyPr>
          <a:lstStyle/>
          <a:p>
            <a:r>
              <a:rPr lang="fi-FI" dirty="0"/>
              <a:t>Muutoksenhaku</a:t>
            </a:r>
          </a:p>
        </p:txBody>
      </p:sp>
      <p:sp>
        <p:nvSpPr>
          <p:cNvPr id="3" name="Sisällön paikkamerkki 2">
            <a:extLst>
              <a:ext uri="{FF2B5EF4-FFF2-40B4-BE49-F238E27FC236}">
                <a16:creationId xmlns:a16="http://schemas.microsoft.com/office/drawing/2014/main" id="{C1F267FC-8019-4C3A-B7CA-21A0209049DD}"/>
              </a:ext>
            </a:extLst>
          </p:cNvPr>
          <p:cNvSpPr>
            <a:spLocks noGrp="1"/>
          </p:cNvSpPr>
          <p:nvPr>
            <p:ph idx="1"/>
          </p:nvPr>
        </p:nvSpPr>
        <p:spPr>
          <a:xfrm>
            <a:off x="677333" y="1551009"/>
            <a:ext cx="5306777" cy="4697392"/>
          </a:xfrm>
        </p:spPr>
        <p:txBody>
          <a:bodyPr>
            <a:normAutofit fontScale="92500"/>
          </a:bodyPr>
          <a:lstStyle/>
          <a:p>
            <a:pPr>
              <a:lnSpc>
                <a:spcPct val="90000"/>
              </a:lnSpc>
            </a:pPr>
            <a:r>
              <a:rPr lang="fi-FI" sz="1400" dirty="0"/>
              <a:t>Hyväksytystä kaavasta mahdollista valittaa hallinto-oikeuteen</a:t>
            </a:r>
          </a:p>
          <a:p>
            <a:pPr>
              <a:lnSpc>
                <a:spcPct val="90000"/>
              </a:lnSpc>
            </a:pPr>
            <a:r>
              <a:rPr lang="fi-FI" sz="1400" dirty="0"/>
              <a:t>Valitusoikeus mm. kunnan jäsenellä, viranomaisella, yhteisöillä, asianosaisilla</a:t>
            </a:r>
          </a:p>
          <a:p>
            <a:pPr>
              <a:lnSpc>
                <a:spcPct val="90000"/>
              </a:lnSpc>
            </a:pPr>
            <a:r>
              <a:rPr lang="fi-FI" sz="1400" dirty="0"/>
              <a:t>HUOM! Tuomioistuimet arvioivat kaavojen lainmukaisuutta</a:t>
            </a:r>
          </a:p>
          <a:p>
            <a:pPr lvl="1">
              <a:lnSpc>
                <a:spcPct val="90000"/>
              </a:lnSpc>
            </a:pPr>
            <a:r>
              <a:rPr lang="fi-FI" sz="1400" dirty="0"/>
              <a:t>Kannattaa miettiä, mihin valituksessaan vetoaa</a:t>
            </a:r>
          </a:p>
          <a:p>
            <a:pPr>
              <a:lnSpc>
                <a:spcPct val="90000"/>
              </a:lnSpc>
            </a:pPr>
            <a:r>
              <a:rPr lang="fi-FI" sz="1400" dirty="0" err="1"/>
              <a:t>Tringa</a:t>
            </a:r>
            <a:r>
              <a:rPr lang="fi-FI" sz="1400" dirty="0"/>
              <a:t> valitti Östersundomin alueen yleiskaavasta ja Finnoon keskuksen asemakaavasta Helsingin hallinto-oikeuteen 2019</a:t>
            </a:r>
          </a:p>
          <a:p>
            <a:pPr>
              <a:lnSpc>
                <a:spcPct val="90000"/>
              </a:lnSpc>
            </a:pPr>
            <a:endParaRPr lang="fi-FI" sz="1400" dirty="0"/>
          </a:p>
          <a:p>
            <a:pPr>
              <a:lnSpc>
                <a:spcPct val="90000"/>
              </a:lnSpc>
            </a:pPr>
            <a:r>
              <a:rPr lang="fi-FI" sz="1400" dirty="0"/>
              <a:t>Kriteerien täyttyessä on mahdollista hakea valituslupaa KHO:lta</a:t>
            </a:r>
          </a:p>
          <a:p>
            <a:pPr>
              <a:lnSpc>
                <a:spcPct val="90000"/>
              </a:lnSpc>
            </a:pPr>
            <a:r>
              <a:rPr lang="fi-FI" sz="1400" dirty="0"/>
              <a:t>Valitusluvan myöntämisen perusteet (HOL 111 §):</a:t>
            </a:r>
          </a:p>
          <a:p>
            <a:pPr lvl="1">
              <a:lnSpc>
                <a:spcPct val="90000"/>
              </a:lnSpc>
            </a:pPr>
            <a:r>
              <a:rPr lang="fi-FI" sz="1400" dirty="0"/>
              <a:t>Ennakkopäätöskriteeri ja oikeuskäytännön yhtenäisyys</a:t>
            </a:r>
          </a:p>
          <a:p>
            <a:pPr lvl="1">
              <a:lnSpc>
                <a:spcPct val="90000"/>
              </a:lnSpc>
            </a:pPr>
            <a:r>
              <a:rPr lang="fi-FI" sz="1400" dirty="0"/>
              <a:t>Asiassa tapahtunut ilmeinen virhe</a:t>
            </a:r>
          </a:p>
          <a:p>
            <a:pPr lvl="1">
              <a:lnSpc>
                <a:spcPct val="90000"/>
              </a:lnSpc>
            </a:pPr>
            <a:r>
              <a:rPr lang="fi-FI" sz="1400" dirty="0"/>
              <a:t>Muu painava syy</a:t>
            </a:r>
          </a:p>
          <a:p>
            <a:pPr>
              <a:lnSpc>
                <a:spcPct val="90000"/>
              </a:lnSpc>
            </a:pPr>
            <a:endParaRPr lang="fi-FI" sz="1400" dirty="0"/>
          </a:p>
          <a:p>
            <a:pPr>
              <a:lnSpc>
                <a:spcPct val="90000"/>
              </a:lnSpc>
            </a:pPr>
            <a:r>
              <a:rPr lang="fi-FI" sz="1400" dirty="0" err="1"/>
              <a:t>Tringa</a:t>
            </a:r>
            <a:r>
              <a:rPr lang="fi-FI" sz="1400" dirty="0"/>
              <a:t> valitti Finnoon keskuksen </a:t>
            </a:r>
            <a:r>
              <a:rPr lang="fi-FI" sz="1400" dirty="0" err="1"/>
              <a:t>ak:sta</a:t>
            </a:r>
            <a:r>
              <a:rPr lang="fi-FI" sz="1400" dirty="0"/>
              <a:t> edelleen </a:t>
            </a:r>
            <a:r>
              <a:rPr lang="fi-FI" sz="1400" dirty="0" err="1"/>
              <a:t>KHO:een</a:t>
            </a:r>
            <a:r>
              <a:rPr lang="fi-FI" sz="1400" dirty="0"/>
              <a:t> 2019 ja antoi selityksen KHO:lle Östersundom-toimikunnan valituksesta 2020</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7725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5BA150-BD5F-4F3D-9E9C-B1263C32BBFB}"/>
              </a:ext>
            </a:extLst>
          </p:cNvPr>
          <p:cNvSpPr>
            <a:spLocks noGrp="1"/>
          </p:cNvSpPr>
          <p:nvPr>
            <p:ph type="title"/>
          </p:nvPr>
        </p:nvSpPr>
        <p:spPr/>
        <p:txBody>
          <a:bodyPr/>
          <a:lstStyle/>
          <a:p>
            <a:r>
              <a:rPr lang="fi-FI" dirty="0"/>
              <a:t>III MITEN KAAVOIHIN VOI VAIKUTTAA?</a:t>
            </a:r>
          </a:p>
        </p:txBody>
      </p:sp>
      <p:sp>
        <p:nvSpPr>
          <p:cNvPr id="3" name="Tekstin paikkamerkki 2">
            <a:extLst>
              <a:ext uri="{FF2B5EF4-FFF2-40B4-BE49-F238E27FC236}">
                <a16:creationId xmlns:a16="http://schemas.microsoft.com/office/drawing/2014/main" id="{A24A9028-5AD1-40F0-8FCA-3496ADEF5B6F}"/>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2932373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9D0F52-849C-40FE-A0E6-FADCD7E29936}"/>
              </a:ext>
            </a:extLst>
          </p:cNvPr>
          <p:cNvSpPr>
            <a:spLocks noGrp="1"/>
          </p:cNvSpPr>
          <p:nvPr>
            <p:ph type="title"/>
          </p:nvPr>
        </p:nvSpPr>
        <p:spPr/>
        <p:txBody>
          <a:bodyPr/>
          <a:lstStyle/>
          <a:p>
            <a:r>
              <a:rPr lang="fi-FI" dirty="0"/>
              <a:t>Oikeudellinen tausta</a:t>
            </a:r>
          </a:p>
        </p:txBody>
      </p:sp>
      <p:sp>
        <p:nvSpPr>
          <p:cNvPr id="3" name="Sisällön paikkamerkki 2">
            <a:extLst>
              <a:ext uri="{FF2B5EF4-FFF2-40B4-BE49-F238E27FC236}">
                <a16:creationId xmlns:a16="http://schemas.microsoft.com/office/drawing/2014/main" id="{2DB0EB83-EAE5-47ED-9D28-9F9BA48673AF}"/>
              </a:ext>
            </a:extLst>
          </p:cNvPr>
          <p:cNvSpPr>
            <a:spLocks noGrp="1"/>
          </p:cNvSpPr>
          <p:nvPr>
            <p:ph idx="1"/>
          </p:nvPr>
        </p:nvSpPr>
        <p:spPr>
          <a:xfrm>
            <a:off x="677334" y="1930401"/>
            <a:ext cx="8596668" cy="4110962"/>
          </a:xfrm>
        </p:spPr>
        <p:txBody>
          <a:bodyPr>
            <a:normAutofit fontScale="92500" lnSpcReduction="20000"/>
          </a:bodyPr>
          <a:lstStyle/>
          <a:p>
            <a:r>
              <a:rPr lang="fi-FI" i="1" dirty="0"/>
              <a:t>”Tavoitteena on myös turvata jokaisen osallistumismahdollisuus asioiden valmisteluun, suunnittelun laatu ja vuorovaikutteisuus, asiantuntemuksen monipuolisuus sekä avoin tiedottaminen käsiteltävinä olevissa asioissa.” (MRL 1.2 §)</a:t>
            </a:r>
          </a:p>
          <a:p>
            <a:r>
              <a:rPr lang="fi-FI" dirty="0"/>
              <a:t>Osallistuminen ja vaikuttaminen kytkeytyy perusoikeuksien toteutumiseen</a:t>
            </a:r>
          </a:p>
          <a:p>
            <a:r>
              <a:rPr lang="fi-FI" i="1" dirty="0"/>
              <a:t>”Julkisen vallan on pyrittävä turvaamaan jokaiselle oikeus terveelliseen ympäristöön sekä mahdollisuus vaikuttaa elinympäristöään koskevaan päätöksentekoon.” (</a:t>
            </a:r>
            <a:r>
              <a:rPr lang="fi-FI" i="1" dirty="0" err="1"/>
              <a:t>PeL</a:t>
            </a:r>
            <a:r>
              <a:rPr lang="fi-FI" i="1" dirty="0"/>
              <a:t> 20.2 §)</a:t>
            </a:r>
          </a:p>
          <a:p>
            <a:r>
              <a:rPr lang="fi-FI" dirty="0"/>
              <a:t>Kaikkea kaavoitusta koskeva perussäännös MRL 62 §: </a:t>
            </a:r>
          </a:p>
          <a:p>
            <a:pPr lvl="1"/>
            <a:r>
              <a:rPr lang="fi-FI" b="0" i="1" dirty="0">
                <a:effectLst/>
              </a:rPr>
              <a:t>Kaavoitusmenettely tulee järjestää ja suunnittelun lähtökohdista, tavoitteista ja mahdollisista vaihtoehdoista kaavaa valmisteltaessa tiedottaa niin, että alueen maanomistajilla ja niillä, joiden asumiseen, työntekoon tai muihin oloihin kaava saattaa huomattavasti vaikuttaa, sekä viranomaisilla ja yhteisöillä, joiden toimialaa suunnittelussa käsitellään (osallinen), on mahdollisuus osallistua kaavan valmisteluun, arvioida kaavoituksen vaikutuksia ja lausua kirjallisesti tai suullisesti mielipiteensä asiasta.</a:t>
            </a:r>
            <a:endParaRPr lang="fi-FI" i="1" dirty="0"/>
          </a:p>
          <a:p>
            <a:endParaRPr lang="fi-FI" dirty="0"/>
          </a:p>
        </p:txBody>
      </p:sp>
    </p:spTree>
    <p:extLst>
      <p:ext uri="{BB962C8B-B14F-4D97-AF65-F5344CB8AC3E}">
        <p14:creationId xmlns:p14="http://schemas.microsoft.com/office/powerpoint/2010/main" val="2745163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puu, lintu, ulko, istuminen&#10;&#10;Kuvaus luotu automaattisesti">
            <a:extLst>
              <a:ext uri="{FF2B5EF4-FFF2-40B4-BE49-F238E27FC236}">
                <a16:creationId xmlns:a16="http://schemas.microsoft.com/office/drawing/2014/main" id="{6A6BABF2-F8D9-4966-8913-615CA578B505}"/>
              </a:ext>
            </a:extLst>
          </p:cNvPr>
          <p:cNvPicPr>
            <a:picLocks noChangeAspect="1"/>
          </p:cNvPicPr>
          <p:nvPr/>
        </p:nvPicPr>
        <p:blipFill rotWithShape="1">
          <a:blip r:embed="rId2"/>
          <a:srcRect l="16603" r="6288"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tsikko 1">
            <a:extLst>
              <a:ext uri="{FF2B5EF4-FFF2-40B4-BE49-F238E27FC236}">
                <a16:creationId xmlns:a16="http://schemas.microsoft.com/office/drawing/2014/main" id="{8B310DEB-AC16-4BD0-AE6B-F958F4C86982}"/>
              </a:ext>
            </a:extLst>
          </p:cNvPr>
          <p:cNvSpPr>
            <a:spLocks noGrp="1"/>
          </p:cNvSpPr>
          <p:nvPr>
            <p:ph type="title"/>
          </p:nvPr>
        </p:nvSpPr>
        <p:spPr>
          <a:xfrm>
            <a:off x="677333" y="609600"/>
            <a:ext cx="3851123" cy="1320800"/>
          </a:xfrm>
        </p:spPr>
        <p:txBody>
          <a:bodyPr>
            <a:normAutofit/>
          </a:bodyPr>
          <a:lstStyle/>
          <a:p>
            <a:r>
              <a:rPr lang="fi-FI" dirty="0" err="1"/>
              <a:t>Checklist</a:t>
            </a:r>
            <a:endParaRPr lang="fi-FI" dirty="0"/>
          </a:p>
        </p:txBody>
      </p:sp>
      <p:sp>
        <p:nvSpPr>
          <p:cNvPr id="3" name="Sisällön paikkamerkki 2">
            <a:extLst>
              <a:ext uri="{FF2B5EF4-FFF2-40B4-BE49-F238E27FC236}">
                <a16:creationId xmlns:a16="http://schemas.microsoft.com/office/drawing/2014/main" id="{D15C6436-8F5D-4026-A5F2-00B8A64D7FF3}"/>
              </a:ext>
            </a:extLst>
          </p:cNvPr>
          <p:cNvSpPr>
            <a:spLocks noGrp="1"/>
          </p:cNvSpPr>
          <p:nvPr>
            <p:ph idx="1"/>
          </p:nvPr>
        </p:nvSpPr>
        <p:spPr>
          <a:xfrm>
            <a:off x="677334" y="2160589"/>
            <a:ext cx="3851122" cy="3880773"/>
          </a:xfrm>
        </p:spPr>
        <p:txBody>
          <a:bodyPr>
            <a:normAutofit/>
          </a:bodyPr>
          <a:lstStyle/>
          <a:p>
            <a:pPr>
              <a:lnSpc>
                <a:spcPct val="90000"/>
              </a:lnSpc>
            </a:pPr>
            <a:r>
              <a:rPr lang="fi-FI" sz="1400" dirty="0"/>
              <a:t>Mahdollisimman aikaisessa vaiheessa vaikuttaminen ja oikea-aikaisuus</a:t>
            </a:r>
          </a:p>
          <a:p>
            <a:pPr>
              <a:lnSpc>
                <a:spcPct val="90000"/>
              </a:lnSpc>
            </a:pPr>
            <a:r>
              <a:rPr lang="fi-FI" sz="1400" dirty="0"/>
              <a:t>Mittakaavaltaan laajempiin kaavoihin (maakunta-, yleis-) vaikuttaminen</a:t>
            </a:r>
          </a:p>
          <a:p>
            <a:pPr>
              <a:lnSpc>
                <a:spcPct val="90000"/>
              </a:lnSpc>
            </a:pPr>
            <a:r>
              <a:rPr lang="fi-FI" sz="1400" dirty="0"/>
              <a:t>Kaavakartta</a:t>
            </a:r>
          </a:p>
          <a:p>
            <a:pPr lvl="1">
              <a:lnSpc>
                <a:spcPct val="90000"/>
              </a:lnSpc>
            </a:pPr>
            <a:r>
              <a:rPr lang="fi-FI" sz="1400" dirty="0"/>
              <a:t>Kaavamerkinnät ja -määräykset</a:t>
            </a:r>
          </a:p>
          <a:p>
            <a:pPr>
              <a:lnSpc>
                <a:spcPct val="90000"/>
              </a:lnSpc>
            </a:pPr>
            <a:r>
              <a:rPr lang="fi-FI" sz="1400" dirty="0"/>
              <a:t>Kaavaselostus (ei oikeusvaikutusta)</a:t>
            </a:r>
          </a:p>
          <a:p>
            <a:pPr>
              <a:lnSpc>
                <a:spcPct val="90000"/>
              </a:lnSpc>
            </a:pPr>
            <a:r>
              <a:rPr lang="fi-FI" sz="1400" dirty="0"/>
              <a:t>Linnustoselvitykset (ja luontoselvitykset)</a:t>
            </a:r>
          </a:p>
          <a:p>
            <a:pPr lvl="1">
              <a:lnSpc>
                <a:spcPct val="90000"/>
              </a:lnSpc>
            </a:pPr>
            <a:r>
              <a:rPr lang="fi-FI" sz="1400" dirty="0"/>
              <a:t>Ajantasaisuus? </a:t>
            </a:r>
          </a:p>
          <a:p>
            <a:pPr lvl="1">
              <a:lnSpc>
                <a:spcPct val="90000"/>
              </a:lnSpc>
            </a:pPr>
            <a:r>
              <a:rPr lang="fi-FI" sz="1400" dirty="0"/>
              <a:t>Onko kyllin kattavasti toteutettu? Esim. riittävät ja oikea-aikaiset maastokäynnit yms.</a:t>
            </a:r>
          </a:p>
          <a:p>
            <a:pPr>
              <a:lnSpc>
                <a:spcPct val="90000"/>
              </a:lnSpc>
            </a:pPr>
            <a:r>
              <a:rPr lang="fi-FI" sz="1400" dirty="0"/>
              <a:t>Natura-arvioinnit (LSL 65 §)</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7604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A91DBC-2274-4B2A-89C4-14F90DD457F5}"/>
              </a:ext>
            </a:extLst>
          </p:cNvPr>
          <p:cNvSpPr>
            <a:spLocks noGrp="1"/>
          </p:cNvSpPr>
          <p:nvPr>
            <p:ph type="title"/>
          </p:nvPr>
        </p:nvSpPr>
        <p:spPr>
          <a:xfrm>
            <a:off x="677334" y="609600"/>
            <a:ext cx="8596668" cy="679373"/>
          </a:xfrm>
        </p:spPr>
        <p:txBody>
          <a:bodyPr>
            <a:normAutofit fontScale="90000"/>
          </a:bodyPr>
          <a:lstStyle/>
          <a:p>
            <a:r>
              <a:rPr lang="fi-FI" dirty="0"/>
              <a:t>Kaavakartta, kaavamääräykset ja -merkinnät</a:t>
            </a:r>
          </a:p>
        </p:txBody>
      </p:sp>
      <p:sp>
        <p:nvSpPr>
          <p:cNvPr id="3" name="Sisällön paikkamerkki 2">
            <a:extLst>
              <a:ext uri="{FF2B5EF4-FFF2-40B4-BE49-F238E27FC236}">
                <a16:creationId xmlns:a16="http://schemas.microsoft.com/office/drawing/2014/main" id="{3B1F52B1-A6AE-4E0E-BF4C-FC7C724FFF2D}"/>
              </a:ext>
            </a:extLst>
          </p:cNvPr>
          <p:cNvSpPr>
            <a:spLocks noGrp="1"/>
          </p:cNvSpPr>
          <p:nvPr>
            <p:ph idx="1"/>
          </p:nvPr>
        </p:nvSpPr>
        <p:spPr>
          <a:xfrm>
            <a:off x="677334" y="2160589"/>
            <a:ext cx="8596668" cy="4405464"/>
          </a:xfrm>
        </p:spPr>
        <p:txBody>
          <a:bodyPr/>
          <a:lstStyle/>
          <a:p>
            <a:r>
              <a:rPr lang="fi-FI" dirty="0"/>
              <a:t>Lakisääteinen ja oikeusvaikutteinen esitystapa </a:t>
            </a:r>
          </a:p>
          <a:p>
            <a:pPr lvl="1"/>
            <a:r>
              <a:rPr lang="fi-FI" dirty="0"/>
              <a:t>Maakuntakaava MRL 29 §, yleiskaava MRL 40 §, asemakaava MRL 55 §</a:t>
            </a:r>
          </a:p>
          <a:p>
            <a:r>
              <a:rPr lang="fi-FI" dirty="0"/>
              <a:t>Kaikissa kaavoissa juridisesti se osa, jolla on oikeusvaikutuksia ja joka voi olla muutoksenhaun kohteena</a:t>
            </a:r>
          </a:p>
          <a:p>
            <a:r>
              <a:rPr lang="fi-FI" dirty="0"/>
              <a:t>Kartalla osoitetaan alueet eri käyttötarkoituksia varten</a:t>
            </a:r>
          </a:p>
          <a:p>
            <a:pPr lvl="1"/>
            <a:r>
              <a:rPr lang="fi-FI" dirty="0"/>
              <a:t>Aluerajaukset</a:t>
            </a:r>
          </a:p>
          <a:p>
            <a:pPr lvl="1"/>
            <a:r>
              <a:rPr lang="fi-FI" dirty="0"/>
              <a:t>Kaavamerkinnät (esim. suojelualuemerkinnät SL ja S sekä luonnon monimuotoisuuden kannalta tärkeä alue –luo)</a:t>
            </a:r>
          </a:p>
          <a:p>
            <a:r>
              <a:rPr lang="fi-FI" dirty="0"/>
              <a:t>Määräyksillä täsmennetään tai tarkennetaan kartallista esitystä</a:t>
            </a:r>
          </a:p>
          <a:p>
            <a:pPr lvl="1"/>
            <a:r>
              <a:rPr lang="fi-FI" dirty="0"/>
              <a:t>Tietyn alueen erityinen ohjaus</a:t>
            </a:r>
          </a:p>
          <a:p>
            <a:pPr lvl="1"/>
            <a:r>
              <a:rPr lang="fi-FI" dirty="0"/>
              <a:t>Haitallisten ympäristövaikutusten estäminen ja rajoittaminen</a:t>
            </a:r>
          </a:p>
          <a:p>
            <a:pPr lvl="1"/>
            <a:r>
              <a:rPr lang="fi-FI" dirty="0"/>
              <a:t>Esimerkiksi lintujen pesinnän aikainen melua aiheuttavien työvaiheiden kielto</a:t>
            </a:r>
          </a:p>
          <a:p>
            <a:endParaRPr lang="fi-FI" dirty="0"/>
          </a:p>
          <a:p>
            <a:endParaRPr lang="fi-FI" dirty="0"/>
          </a:p>
        </p:txBody>
      </p:sp>
    </p:spTree>
    <p:extLst>
      <p:ext uri="{BB962C8B-B14F-4D97-AF65-F5344CB8AC3E}">
        <p14:creationId xmlns:p14="http://schemas.microsoft.com/office/powerpoint/2010/main" val="71072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A91DBC-2274-4B2A-89C4-14F90DD457F5}"/>
              </a:ext>
            </a:extLst>
          </p:cNvPr>
          <p:cNvSpPr>
            <a:spLocks noGrp="1"/>
          </p:cNvSpPr>
          <p:nvPr>
            <p:ph type="title"/>
          </p:nvPr>
        </p:nvSpPr>
        <p:spPr>
          <a:xfrm>
            <a:off x="677334" y="609600"/>
            <a:ext cx="8596668" cy="679373"/>
          </a:xfrm>
        </p:spPr>
        <p:txBody>
          <a:bodyPr>
            <a:normAutofit fontScale="90000"/>
          </a:bodyPr>
          <a:lstStyle/>
          <a:p>
            <a:r>
              <a:rPr lang="fi-FI" dirty="0"/>
              <a:t>Kaavakartta, kaavamääräykset ja -merkinnät</a:t>
            </a:r>
          </a:p>
        </p:txBody>
      </p:sp>
      <p:sp>
        <p:nvSpPr>
          <p:cNvPr id="3" name="Sisällön paikkamerkki 2">
            <a:extLst>
              <a:ext uri="{FF2B5EF4-FFF2-40B4-BE49-F238E27FC236}">
                <a16:creationId xmlns:a16="http://schemas.microsoft.com/office/drawing/2014/main" id="{3B1F52B1-A6AE-4E0E-BF4C-FC7C724FFF2D}"/>
              </a:ext>
            </a:extLst>
          </p:cNvPr>
          <p:cNvSpPr>
            <a:spLocks noGrp="1"/>
          </p:cNvSpPr>
          <p:nvPr>
            <p:ph idx="1"/>
          </p:nvPr>
        </p:nvSpPr>
        <p:spPr>
          <a:xfrm>
            <a:off x="677334" y="2160589"/>
            <a:ext cx="8596668" cy="4405464"/>
          </a:xfrm>
        </p:spPr>
        <p:txBody>
          <a:bodyPr/>
          <a:lstStyle/>
          <a:p>
            <a:r>
              <a:rPr lang="fi-FI" dirty="0"/>
              <a:t>Esimerkkinä Finnoon keskuksen asemakaavaehdotus: </a:t>
            </a:r>
          </a:p>
          <a:p>
            <a:r>
              <a:rPr lang="fi-FI" dirty="0">
                <a:hlinkClick r:id="rId2"/>
              </a:rPr>
              <a:t>https://www.tringa.fi/wp-content/uploads/2022/03/441501a-Finnoon-keskus-kaava-Ei-saavutettava-Ksl-9.12.2021.pdf</a:t>
            </a:r>
            <a:endParaRPr lang="fi-FI" dirty="0"/>
          </a:p>
          <a:p>
            <a:r>
              <a:rPr lang="fi-FI" dirty="0"/>
              <a:t>Kaavamääräykset:</a:t>
            </a:r>
          </a:p>
          <a:p>
            <a:r>
              <a:rPr lang="fi-FI" dirty="0">
                <a:hlinkClick r:id="rId3"/>
              </a:rPr>
              <a:t>https://www.tringa.fi/wp-content/uploads/2022/03/441501a-Finnoon-keskus-kaavamääräykset-Ei-saavutettava-Ksl-9.12.2021.pdf</a:t>
            </a:r>
            <a:endParaRPr lang="fi-FI" dirty="0"/>
          </a:p>
          <a:p>
            <a:endParaRPr lang="fi-FI" dirty="0"/>
          </a:p>
          <a:p>
            <a:endParaRPr lang="fi-FI" dirty="0"/>
          </a:p>
        </p:txBody>
      </p:sp>
    </p:spTree>
    <p:extLst>
      <p:ext uri="{BB962C8B-B14F-4D97-AF65-F5344CB8AC3E}">
        <p14:creationId xmlns:p14="http://schemas.microsoft.com/office/powerpoint/2010/main" val="3347386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F00D86-EE8A-446A-954E-BC0A0286A0A3}"/>
              </a:ext>
            </a:extLst>
          </p:cNvPr>
          <p:cNvSpPr>
            <a:spLocks noGrp="1"/>
          </p:cNvSpPr>
          <p:nvPr>
            <p:ph type="title"/>
          </p:nvPr>
        </p:nvSpPr>
        <p:spPr>
          <a:xfrm>
            <a:off x="677334" y="609600"/>
            <a:ext cx="8596668" cy="558188"/>
          </a:xfrm>
        </p:spPr>
        <p:txBody>
          <a:bodyPr>
            <a:normAutofit fontScale="90000"/>
          </a:bodyPr>
          <a:lstStyle/>
          <a:p>
            <a:r>
              <a:rPr lang="fi-FI" dirty="0"/>
              <a:t>Kaavaselostus</a:t>
            </a:r>
          </a:p>
        </p:txBody>
      </p:sp>
      <p:sp>
        <p:nvSpPr>
          <p:cNvPr id="3" name="Sisällön paikkamerkki 2">
            <a:extLst>
              <a:ext uri="{FF2B5EF4-FFF2-40B4-BE49-F238E27FC236}">
                <a16:creationId xmlns:a16="http://schemas.microsoft.com/office/drawing/2014/main" id="{847C33AE-5F6A-4E38-BB47-9BD9626B93C6}"/>
              </a:ext>
            </a:extLst>
          </p:cNvPr>
          <p:cNvSpPr>
            <a:spLocks noGrp="1"/>
          </p:cNvSpPr>
          <p:nvPr>
            <p:ph idx="1"/>
          </p:nvPr>
        </p:nvSpPr>
        <p:spPr/>
        <p:txBody>
          <a:bodyPr/>
          <a:lstStyle/>
          <a:p>
            <a:r>
              <a:rPr lang="fi-FI" dirty="0"/>
              <a:t>EI kaavan osa </a:t>
            </a:r>
            <a:r>
              <a:rPr lang="fi-FI" dirty="0">
                <a:sym typeface="Wingdings" panose="05000000000000000000" pitchFamily="2" charset="2"/>
              </a:rPr>
              <a:t> asiakirja, jossa esitetään kaavan tavoitteet ja muu kaavan tausta-aineisto</a:t>
            </a:r>
          </a:p>
          <a:p>
            <a:r>
              <a:rPr lang="fi-FI" dirty="0">
                <a:sym typeface="Wingdings" panose="05000000000000000000" pitchFamily="2" charset="2"/>
              </a:rPr>
              <a:t>Ei oikeusvaikutuksia</a:t>
            </a:r>
          </a:p>
          <a:p>
            <a:r>
              <a:rPr lang="fi-FI" dirty="0">
                <a:sym typeface="Wingdings" panose="05000000000000000000" pitchFamily="2" charset="2"/>
              </a:rPr>
              <a:t>Hyödyllinen lähtökohta kaavahankkeeseen perehtymiselle</a:t>
            </a:r>
          </a:p>
          <a:p>
            <a:r>
              <a:rPr lang="fi-FI" dirty="0">
                <a:sym typeface="Wingdings" panose="05000000000000000000" pitchFamily="2" charset="2"/>
              </a:rPr>
              <a:t>Selostuksessa esitetään mm. kaavan luontovaikutukset sekä selvitys toimenpiteistä, joilla haitallisia ympäristövaikutuksia pyritään ehkäisemään</a:t>
            </a:r>
          </a:p>
          <a:p>
            <a:endParaRPr lang="fi-FI" dirty="0"/>
          </a:p>
        </p:txBody>
      </p:sp>
    </p:spTree>
    <p:extLst>
      <p:ext uri="{BB962C8B-B14F-4D97-AF65-F5344CB8AC3E}">
        <p14:creationId xmlns:p14="http://schemas.microsoft.com/office/powerpoint/2010/main" val="136167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ulko, lintu, orrella, tikka&#10;&#10;Kuvaus luotu automaattisesti">
            <a:extLst>
              <a:ext uri="{FF2B5EF4-FFF2-40B4-BE49-F238E27FC236}">
                <a16:creationId xmlns:a16="http://schemas.microsoft.com/office/drawing/2014/main" id="{FE1D0F4D-20EC-447D-BAB2-E6B17BBDFE6F}"/>
              </a:ext>
            </a:extLst>
          </p:cNvPr>
          <p:cNvPicPr>
            <a:picLocks noChangeAspect="1"/>
          </p:cNvPicPr>
          <p:nvPr/>
        </p:nvPicPr>
        <p:blipFill rotWithShape="1">
          <a:blip r:embed="rId2"/>
          <a:srcRect l="6720" r="664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tsikko 1">
            <a:extLst>
              <a:ext uri="{FF2B5EF4-FFF2-40B4-BE49-F238E27FC236}">
                <a16:creationId xmlns:a16="http://schemas.microsoft.com/office/drawing/2014/main" id="{01DBB1B0-0778-4B95-8E50-B4E71D0E9CBD}"/>
              </a:ext>
            </a:extLst>
          </p:cNvPr>
          <p:cNvSpPr>
            <a:spLocks noGrp="1"/>
          </p:cNvSpPr>
          <p:nvPr>
            <p:ph type="title"/>
          </p:nvPr>
        </p:nvSpPr>
        <p:spPr>
          <a:xfrm>
            <a:off x="677333" y="609600"/>
            <a:ext cx="3851123" cy="1320800"/>
          </a:xfrm>
        </p:spPr>
        <p:txBody>
          <a:bodyPr>
            <a:normAutofit/>
          </a:bodyPr>
          <a:lstStyle/>
          <a:p>
            <a:r>
              <a:rPr lang="fi-FI" sz="3300"/>
              <a:t>Linnustoselvitykset</a:t>
            </a:r>
          </a:p>
        </p:txBody>
      </p:sp>
      <p:sp>
        <p:nvSpPr>
          <p:cNvPr id="3" name="Sisällön paikkamerkki 2">
            <a:extLst>
              <a:ext uri="{FF2B5EF4-FFF2-40B4-BE49-F238E27FC236}">
                <a16:creationId xmlns:a16="http://schemas.microsoft.com/office/drawing/2014/main" id="{3D3E13F5-ECE9-4CA3-A5A5-C431B4DDFFF6}"/>
              </a:ext>
            </a:extLst>
          </p:cNvPr>
          <p:cNvSpPr>
            <a:spLocks noGrp="1"/>
          </p:cNvSpPr>
          <p:nvPr>
            <p:ph idx="1"/>
          </p:nvPr>
        </p:nvSpPr>
        <p:spPr>
          <a:xfrm>
            <a:off x="677333" y="1562583"/>
            <a:ext cx="4415527" cy="4478780"/>
          </a:xfrm>
        </p:spPr>
        <p:txBody>
          <a:bodyPr>
            <a:normAutofit/>
          </a:bodyPr>
          <a:lstStyle/>
          <a:p>
            <a:pPr>
              <a:lnSpc>
                <a:spcPct val="90000"/>
              </a:lnSpc>
            </a:pPr>
            <a:r>
              <a:rPr lang="fi-FI" sz="1400" dirty="0"/>
              <a:t>Tapauskohtaisuus selvitysalueen elinympäristöjen ja suunnitellun maankäytön mukaan</a:t>
            </a:r>
          </a:p>
          <a:p>
            <a:pPr>
              <a:lnSpc>
                <a:spcPct val="90000"/>
              </a:lnSpc>
            </a:pPr>
            <a:r>
              <a:rPr lang="fi-FI" sz="1400" dirty="0"/>
              <a:t>Tavallisesti vähintään pesimälinnuston selvittäminen</a:t>
            </a:r>
          </a:p>
          <a:p>
            <a:pPr>
              <a:lnSpc>
                <a:spcPct val="90000"/>
              </a:lnSpc>
            </a:pPr>
            <a:r>
              <a:rPr lang="fi-FI" sz="1400" dirty="0"/>
              <a:t>Selvityksen oltava riittävän tarkka, jotta vaikutuksia voidaan arvioida</a:t>
            </a:r>
          </a:p>
          <a:p>
            <a:pPr>
              <a:lnSpc>
                <a:spcPct val="90000"/>
              </a:lnSpc>
            </a:pPr>
            <a:r>
              <a:rPr lang="fi-FI" sz="1400" dirty="0"/>
              <a:t>Riittävän selvityksen kriteerejä (SYKE 2021): </a:t>
            </a:r>
          </a:p>
          <a:p>
            <a:pPr lvl="1">
              <a:lnSpc>
                <a:spcPct val="90000"/>
              </a:lnSpc>
            </a:pPr>
            <a:r>
              <a:rPr lang="fi-FI" sz="1400" dirty="0"/>
              <a:t>Selvitysalueen oikea rajaus</a:t>
            </a:r>
          </a:p>
          <a:p>
            <a:pPr lvl="1">
              <a:lnSpc>
                <a:spcPct val="90000"/>
              </a:lnSpc>
            </a:pPr>
            <a:r>
              <a:rPr lang="fi-FI" sz="1400" dirty="0"/>
              <a:t>Oikeasuhteinen ja selvitettävän alueen oloihin sovitettu sisältö</a:t>
            </a:r>
          </a:p>
          <a:p>
            <a:pPr lvl="1">
              <a:lnSpc>
                <a:spcPct val="90000"/>
              </a:lnSpc>
            </a:pPr>
            <a:r>
              <a:rPr lang="fi-FI" sz="1400" dirty="0"/>
              <a:t>Oikea-aikaiset ja riittävät maastotyöt</a:t>
            </a:r>
          </a:p>
          <a:p>
            <a:pPr lvl="1">
              <a:lnSpc>
                <a:spcPct val="90000"/>
              </a:lnSpc>
            </a:pPr>
            <a:r>
              <a:rPr lang="fi-FI" sz="1400" dirty="0"/>
              <a:t>Havaintojen, tulosten ja johtopäätösten kattava, selkeä ja avoin raportointi</a:t>
            </a:r>
          </a:p>
          <a:p>
            <a:pPr>
              <a:lnSpc>
                <a:spcPct val="90000"/>
              </a:lnSpc>
            </a:pPr>
            <a:r>
              <a:rPr lang="fi-FI" sz="1400" dirty="0"/>
              <a:t>Opas: </a:t>
            </a:r>
            <a:r>
              <a:rPr lang="fi-FI" sz="1400" dirty="0">
                <a:hlinkClick r:id="rId3"/>
              </a:rPr>
              <a:t>https://helda.helsinki.fi/handle/10138/337697</a:t>
            </a:r>
            <a:endParaRPr lang="fi-FI" sz="1400" dirty="0"/>
          </a:p>
          <a:p>
            <a:pPr marL="0" indent="0">
              <a:lnSpc>
                <a:spcPct val="90000"/>
              </a:lnSpc>
              <a:buNone/>
            </a:pPr>
            <a:endParaRPr lang="fi-FI" sz="1100" dirty="0"/>
          </a:p>
          <a:p>
            <a:pPr lvl="1">
              <a:lnSpc>
                <a:spcPct val="90000"/>
              </a:lnSpc>
            </a:pPr>
            <a:endParaRPr lang="fi-FI" sz="11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00815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4D1110-EF2D-4909-A892-1DD28179B553}"/>
              </a:ext>
            </a:extLst>
          </p:cNvPr>
          <p:cNvSpPr>
            <a:spLocks noGrp="1"/>
          </p:cNvSpPr>
          <p:nvPr>
            <p:ph type="title"/>
          </p:nvPr>
        </p:nvSpPr>
        <p:spPr>
          <a:xfrm>
            <a:off x="677334" y="609600"/>
            <a:ext cx="8596668" cy="580222"/>
          </a:xfrm>
        </p:spPr>
        <p:txBody>
          <a:bodyPr>
            <a:normAutofit fontScale="90000"/>
          </a:bodyPr>
          <a:lstStyle/>
          <a:p>
            <a:r>
              <a:rPr lang="fi-FI" dirty="0"/>
              <a:t>MAALI-alueet</a:t>
            </a:r>
          </a:p>
        </p:txBody>
      </p:sp>
      <p:sp>
        <p:nvSpPr>
          <p:cNvPr id="3" name="Sisällön paikkamerkki 2">
            <a:extLst>
              <a:ext uri="{FF2B5EF4-FFF2-40B4-BE49-F238E27FC236}">
                <a16:creationId xmlns:a16="http://schemas.microsoft.com/office/drawing/2014/main" id="{D5AF76A3-7D66-4EE3-B679-63CD8FC06EC7}"/>
              </a:ext>
            </a:extLst>
          </p:cNvPr>
          <p:cNvSpPr>
            <a:spLocks noGrp="1"/>
          </p:cNvSpPr>
          <p:nvPr>
            <p:ph idx="1"/>
          </p:nvPr>
        </p:nvSpPr>
        <p:spPr>
          <a:xfrm>
            <a:off x="677334" y="1580366"/>
            <a:ext cx="8753105" cy="4798399"/>
          </a:xfrm>
        </p:spPr>
        <p:txBody>
          <a:bodyPr>
            <a:normAutofit lnSpcReduction="10000"/>
          </a:bodyPr>
          <a:lstStyle/>
          <a:p>
            <a:r>
              <a:rPr lang="fi-FI" dirty="0">
                <a:hlinkClick r:id="rId2"/>
              </a:rPr>
              <a:t>https://www.tringa.fi/maali/</a:t>
            </a:r>
            <a:r>
              <a:rPr lang="fi-FI" dirty="0"/>
              <a:t> </a:t>
            </a:r>
          </a:p>
          <a:p>
            <a:r>
              <a:rPr lang="fi-FI" dirty="0">
                <a:hlinkClick r:id="rId3"/>
              </a:rPr>
              <a:t>https://www.birdlife.fi/suojelu/alueet/maali/</a:t>
            </a:r>
            <a:endParaRPr lang="fi-FI" dirty="0"/>
          </a:p>
          <a:p>
            <a:r>
              <a:rPr lang="fi-FI" dirty="0"/>
              <a:t>BirdLifen hankekehys, jossa alueelliset yhdistykset tunnistavat alueensa maakunnallisesti tärkeät lintualueet</a:t>
            </a:r>
          </a:p>
          <a:p>
            <a:pPr lvl="1"/>
            <a:r>
              <a:rPr lang="fi-FI" dirty="0"/>
              <a:t>Vähintään yhdelle lajille Uudenmaan tärkein TAI</a:t>
            </a:r>
          </a:p>
          <a:p>
            <a:pPr lvl="1"/>
            <a:r>
              <a:rPr lang="fi-FI" dirty="0"/>
              <a:t>Vähintään kahdelle lajille kolmen–viiden tärkeimmän joukossa</a:t>
            </a:r>
          </a:p>
          <a:p>
            <a:r>
              <a:rPr lang="fi-FI" dirty="0"/>
              <a:t>Tärkeimmät kosteikot, suot, metsälintujen ja saaristolintujen pesimäalueet, muutonaikaiset kerääntymisalueet jne.</a:t>
            </a:r>
          </a:p>
          <a:p>
            <a:r>
              <a:rPr lang="fi-FI" dirty="0"/>
              <a:t>Valtaosa varsinaisen luonnonsuojelualueverkoston ulkopuolella</a:t>
            </a:r>
          </a:p>
          <a:p>
            <a:r>
              <a:rPr lang="fi-FI" dirty="0"/>
              <a:t>Ajatuksena tuottaa ajankohtaista tietoa Uudenmaan linnustosta mm. maankäyttöä koskevaa päätöksentekoa varten</a:t>
            </a:r>
          </a:p>
          <a:p>
            <a:pPr lvl="1"/>
            <a:r>
              <a:rPr lang="fi-FI" dirty="0"/>
              <a:t>Kaavojen ja muiden suunnitelmien yhteydessä teetettävä tarkempia linnustoselvityksiä, jos suunnittelu- tai vaikutusalueella on MAALI-alue</a:t>
            </a:r>
          </a:p>
          <a:p>
            <a:r>
              <a:rPr lang="fi-FI" dirty="0"/>
              <a:t>Tiira-havaintojen tallentaminen tärkeää! </a:t>
            </a:r>
          </a:p>
          <a:p>
            <a:endParaRPr lang="fi-FI" dirty="0"/>
          </a:p>
        </p:txBody>
      </p:sp>
    </p:spTree>
    <p:extLst>
      <p:ext uri="{BB962C8B-B14F-4D97-AF65-F5344CB8AC3E}">
        <p14:creationId xmlns:p14="http://schemas.microsoft.com/office/powerpoint/2010/main" val="63319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2A3467-1D08-41E8-B116-1337DB322670}"/>
              </a:ext>
            </a:extLst>
          </p:cNvPr>
          <p:cNvSpPr>
            <a:spLocks noGrp="1"/>
          </p:cNvSpPr>
          <p:nvPr>
            <p:ph type="title"/>
          </p:nvPr>
        </p:nvSpPr>
        <p:spPr>
          <a:xfrm>
            <a:off x="677334" y="609600"/>
            <a:ext cx="8596668" cy="701407"/>
          </a:xfrm>
        </p:spPr>
        <p:txBody>
          <a:bodyPr/>
          <a:lstStyle/>
          <a:p>
            <a:r>
              <a:rPr lang="fi-FI" dirty="0"/>
              <a:t>Mistä kaavahankkeista löytää tietoa?</a:t>
            </a:r>
          </a:p>
        </p:txBody>
      </p:sp>
      <p:sp>
        <p:nvSpPr>
          <p:cNvPr id="3" name="Sisällön paikkamerkki 2">
            <a:extLst>
              <a:ext uri="{FF2B5EF4-FFF2-40B4-BE49-F238E27FC236}">
                <a16:creationId xmlns:a16="http://schemas.microsoft.com/office/drawing/2014/main" id="{D0D7F828-1289-49F9-82DA-E5EE13127FB6}"/>
              </a:ext>
            </a:extLst>
          </p:cNvPr>
          <p:cNvSpPr>
            <a:spLocks noGrp="1"/>
          </p:cNvSpPr>
          <p:nvPr>
            <p:ph idx="1"/>
          </p:nvPr>
        </p:nvSpPr>
        <p:spPr/>
        <p:txBody>
          <a:bodyPr/>
          <a:lstStyle/>
          <a:p>
            <a:pPr marL="0" indent="0">
              <a:buNone/>
            </a:pPr>
            <a:r>
              <a:rPr lang="fi-FI" b="0" i="1" dirty="0">
                <a:solidFill>
                  <a:srgbClr val="444444"/>
                </a:solidFill>
                <a:effectLst/>
                <a:latin typeface="Verdana" panose="020B0604030504040204" pitchFamily="34" charset="0"/>
              </a:rPr>
              <a:t>"Mutta suunnitelmat ovat olleet näytteillä..."</a:t>
            </a:r>
            <a:br>
              <a:rPr lang="fi-FI" i="1" dirty="0"/>
            </a:br>
            <a:r>
              <a:rPr lang="fi-FI" b="0" i="1" dirty="0">
                <a:solidFill>
                  <a:srgbClr val="444444"/>
                </a:solidFill>
                <a:effectLst/>
                <a:latin typeface="Verdana" panose="020B0604030504040204" pitchFamily="34" charset="0"/>
              </a:rPr>
              <a:t>"Näytteillä? Mutta minun oli </a:t>
            </a:r>
            <a:r>
              <a:rPr lang="fi-FI" b="0" i="1" dirty="0" err="1">
                <a:solidFill>
                  <a:srgbClr val="444444"/>
                </a:solidFill>
                <a:effectLst/>
                <a:latin typeface="Verdana" panose="020B0604030504040204" pitchFamily="34" charset="0"/>
              </a:rPr>
              <a:t>kömyttävä</a:t>
            </a:r>
            <a:r>
              <a:rPr lang="fi-FI" b="0" i="1" dirty="0">
                <a:solidFill>
                  <a:srgbClr val="444444"/>
                </a:solidFill>
                <a:effectLst/>
                <a:latin typeface="Verdana" panose="020B0604030504040204" pitchFamily="34" charset="0"/>
              </a:rPr>
              <a:t> kellariin katsomaan niitä."</a:t>
            </a:r>
            <a:br>
              <a:rPr lang="fi-FI" i="1" dirty="0"/>
            </a:br>
            <a:r>
              <a:rPr lang="fi-FI" b="0" i="1" dirty="0">
                <a:solidFill>
                  <a:srgbClr val="444444"/>
                </a:solidFill>
                <a:effectLst/>
                <a:latin typeface="Verdana" panose="020B0604030504040204" pitchFamily="34" charset="0"/>
              </a:rPr>
              <a:t>"Näyttelyosaston toimisto on kellarissa."</a:t>
            </a:r>
            <a:br>
              <a:rPr lang="fi-FI" i="1" dirty="0"/>
            </a:br>
            <a:r>
              <a:rPr lang="fi-FI" b="0" i="1" dirty="0">
                <a:solidFill>
                  <a:srgbClr val="444444"/>
                </a:solidFill>
                <a:effectLst/>
                <a:latin typeface="Verdana" panose="020B0604030504040204" pitchFamily="34" charset="0"/>
              </a:rPr>
              <a:t>"Taskulampun kanssa."</a:t>
            </a:r>
            <a:br>
              <a:rPr lang="fi-FI" i="1" dirty="0"/>
            </a:br>
            <a:r>
              <a:rPr lang="fi-FI" b="0" i="1" dirty="0">
                <a:solidFill>
                  <a:srgbClr val="444444"/>
                </a:solidFill>
                <a:effectLst/>
                <a:latin typeface="Verdana" panose="020B0604030504040204" pitchFamily="34" charset="0"/>
              </a:rPr>
              <a:t>"No, sähköt olivat kaiketi poikki."</a:t>
            </a:r>
            <a:br>
              <a:rPr lang="fi-FI" i="1" dirty="0"/>
            </a:br>
            <a:r>
              <a:rPr lang="fi-FI" b="0" i="1" dirty="0">
                <a:solidFill>
                  <a:srgbClr val="444444"/>
                </a:solidFill>
                <a:effectLst/>
                <a:latin typeface="Verdana" panose="020B0604030504040204" pitchFamily="34" charset="0"/>
              </a:rPr>
              <a:t>"Samoin kuin portaat."</a:t>
            </a:r>
            <a:br>
              <a:rPr lang="fi-FI" i="1" dirty="0"/>
            </a:br>
            <a:r>
              <a:rPr lang="fi-FI" b="0" i="1" dirty="0">
                <a:solidFill>
                  <a:srgbClr val="444444"/>
                </a:solidFill>
                <a:effectLst/>
                <a:latin typeface="Verdana" panose="020B0604030504040204" pitchFamily="34" charset="0"/>
              </a:rPr>
              <a:t>"Hyvä on, mutta joka tapauksessa te näitte ilmoituksen tien rakentamisesta."</a:t>
            </a:r>
            <a:br>
              <a:rPr lang="fi-FI" i="1" dirty="0"/>
            </a:br>
            <a:r>
              <a:rPr lang="fi-FI" b="0" i="1" dirty="0">
                <a:solidFill>
                  <a:srgbClr val="444444"/>
                </a:solidFill>
                <a:effectLst/>
                <a:latin typeface="Verdana" panose="020B0604030504040204" pitchFamily="34" charset="0"/>
              </a:rPr>
              <a:t>"Kyllä", Arthur sanoi, "kyllä minä näin. Se oli näytteillä lukitun arkistokaapin alimmassa laatikossa käytöstä poistetussa vessassa jonka ovessa luki ’Varokaa leopardia!’” </a:t>
            </a:r>
          </a:p>
          <a:p>
            <a:pPr marL="0" indent="0">
              <a:buNone/>
            </a:pPr>
            <a:r>
              <a:rPr lang="fi-FI" i="1" dirty="0">
                <a:solidFill>
                  <a:srgbClr val="444444"/>
                </a:solidFill>
                <a:latin typeface="Verdana" panose="020B0604030504040204" pitchFamily="34" charset="0"/>
              </a:rPr>
              <a:t>(Douglas Adams: Linnunradan käsikirja liftareille)</a:t>
            </a:r>
            <a:endParaRPr lang="fi-FI" i="1" dirty="0"/>
          </a:p>
        </p:txBody>
      </p:sp>
    </p:spTree>
    <p:extLst>
      <p:ext uri="{BB962C8B-B14F-4D97-AF65-F5344CB8AC3E}">
        <p14:creationId xmlns:p14="http://schemas.microsoft.com/office/powerpoint/2010/main" val="343371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2A3467-1D08-41E8-B116-1337DB322670}"/>
              </a:ext>
            </a:extLst>
          </p:cNvPr>
          <p:cNvSpPr>
            <a:spLocks noGrp="1"/>
          </p:cNvSpPr>
          <p:nvPr>
            <p:ph type="title"/>
          </p:nvPr>
        </p:nvSpPr>
        <p:spPr>
          <a:xfrm>
            <a:off x="677334" y="609600"/>
            <a:ext cx="8596668" cy="701407"/>
          </a:xfrm>
        </p:spPr>
        <p:txBody>
          <a:bodyPr/>
          <a:lstStyle/>
          <a:p>
            <a:r>
              <a:rPr lang="fi-FI" dirty="0"/>
              <a:t>Mistä kaavahankkeista löytää tietoa?</a:t>
            </a:r>
          </a:p>
        </p:txBody>
      </p:sp>
      <p:sp>
        <p:nvSpPr>
          <p:cNvPr id="3" name="Sisällön paikkamerkki 2">
            <a:extLst>
              <a:ext uri="{FF2B5EF4-FFF2-40B4-BE49-F238E27FC236}">
                <a16:creationId xmlns:a16="http://schemas.microsoft.com/office/drawing/2014/main" id="{D0D7F828-1289-49F9-82DA-E5EE13127FB6}"/>
              </a:ext>
            </a:extLst>
          </p:cNvPr>
          <p:cNvSpPr>
            <a:spLocks noGrp="1"/>
          </p:cNvSpPr>
          <p:nvPr>
            <p:ph idx="1"/>
          </p:nvPr>
        </p:nvSpPr>
        <p:spPr/>
        <p:txBody>
          <a:bodyPr/>
          <a:lstStyle/>
          <a:p>
            <a:r>
              <a:rPr lang="fi-FI" dirty="0"/>
              <a:t>MRL 8 luku velvoittaa tiedottamaan kaavoista ja asettamaan kaavat esille niin, että niihin on mahdollista vaikuttaa</a:t>
            </a:r>
          </a:p>
          <a:p>
            <a:r>
              <a:rPr lang="fi-FI" dirty="0"/>
              <a:t>Kuntien/kaupunkien verkkosivut ja karttapalvelut</a:t>
            </a:r>
          </a:p>
          <a:p>
            <a:r>
              <a:rPr lang="fi-FI" dirty="0"/>
              <a:t>Suunnitelmavahti ym. listat</a:t>
            </a:r>
          </a:p>
          <a:p>
            <a:r>
              <a:rPr lang="fi-FI" dirty="0"/>
              <a:t>Kuulutuksia nähtäville tulleista kaavoista, kaavapäätöksistä ja muista kaavoihin liittyvistä asioista ajankohdasta riippuen 0-2 krt /kk</a:t>
            </a:r>
          </a:p>
          <a:p>
            <a:endParaRPr lang="fi-FI" dirty="0"/>
          </a:p>
          <a:p>
            <a:endParaRPr lang="fi-FI" dirty="0"/>
          </a:p>
        </p:txBody>
      </p:sp>
    </p:spTree>
    <p:extLst>
      <p:ext uri="{BB962C8B-B14F-4D97-AF65-F5344CB8AC3E}">
        <p14:creationId xmlns:p14="http://schemas.microsoft.com/office/powerpoint/2010/main" val="3829027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7005C5-F8F8-4E44-8B3A-340EA482A760}"/>
              </a:ext>
            </a:extLst>
          </p:cNvPr>
          <p:cNvSpPr>
            <a:spLocks noGrp="1"/>
          </p:cNvSpPr>
          <p:nvPr>
            <p:ph type="title"/>
          </p:nvPr>
        </p:nvSpPr>
        <p:spPr>
          <a:xfrm>
            <a:off x="677334" y="609600"/>
            <a:ext cx="8596668" cy="712424"/>
          </a:xfrm>
        </p:spPr>
        <p:txBody>
          <a:bodyPr/>
          <a:lstStyle/>
          <a:p>
            <a:r>
              <a:rPr lang="fi-FI" dirty="0"/>
              <a:t>Muita vaikutuskeinoja </a:t>
            </a:r>
          </a:p>
        </p:txBody>
      </p:sp>
      <p:sp>
        <p:nvSpPr>
          <p:cNvPr id="3" name="Sisällön paikkamerkki 2">
            <a:extLst>
              <a:ext uri="{FF2B5EF4-FFF2-40B4-BE49-F238E27FC236}">
                <a16:creationId xmlns:a16="http://schemas.microsoft.com/office/drawing/2014/main" id="{698F4804-6009-48B6-91A1-8D72CAA37578}"/>
              </a:ext>
            </a:extLst>
          </p:cNvPr>
          <p:cNvSpPr>
            <a:spLocks noGrp="1"/>
          </p:cNvSpPr>
          <p:nvPr>
            <p:ph idx="1"/>
          </p:nvPr>
        </p:nvSpPr>
        <p:spPr>
          <a:xfrm>
            <a:off x="677334" y="1773717"/>
            <a:ext cx="8596668" cy="4267646"/>
          </a:xfrm>
        </p:spPr>
        <p:txBody>
          <a:bodyPr/>
          <a:lstStyle/>
          <a:p>
            <a:r>
              <a:rPr lang="fi-FI" dirty="0"/>
              <a:t>Puistosuunnitelmat, luonnon- ja maisemanhoitosuunnitelmat, yleisten alueiden suunnitelmat jne.</a:t>
            </a:r>
          </a:p>
          <a:p>
            <a:r>
              <a:rPr lang="fi-FI" dirty="0"/>
              <a:t>Ihmisten aktivointi sosiaalisessa mediassa ja erilaiset somekampanjat</a:t>
            </a:r>
          </a:p>
          <a:p>
            <a:pPr lvl="1"/>
            <a:r>
              <a:rPr lang="fi-FI" dirty="0"/>
              <a:t>Esim. Luonto-Liiton Kaadetaan kaava, ei metsää! -kampanja</a:t>
            </a:r>
          </a:p>
          <a:p>
            <a:r>
              <a:rPr lang="fi-FI" dirty="0"/>
              <a:t>Kuntalaisaloitteet</a:t>
            </a:r>
          </a:p>
          <a:p>
            <a:endParaRPr lang="fi-FI" dirty="0"/>
          </a:p>
          <a:p>
            <a:endParaRPr lang="fi-FI" dirty="0"/>
          </a:p>
        </p:txBody>
      </p:sp>
    </p:spTree>
    <p:extLst>
      <p:ext uri="{BB962C8B-B14F-4D97-AF65-F5344CB8AC3E}">
        <p14:creationId xmlns:p14="http://schemas.microsoft.com/office/powerpoint/2010/main" val="1805457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puu, lintu, ulko, istuminen&#10;&#10;Kuvaus luotu automaattisesti">
            <a:extLst>
              <a:ext uri="{FF2B5EF4-FFF2-40B4-BE49-F238E27FC236}">
                <a16:creationId xmlns:a16="http://schemas.microsoft.com/office/drawing/2014/main" id="{6A6BABF2-F8D9-4966-8913-615CA578B505}"/>
              </a:ext>
            </a:extLst>
          </p:cNvPr>
          <p:cNvPicPr>
            <a:picLocks noChangeAspect="1"/>
          </p:cNvPicPr>
          <p:nvPr/>
        </p:nvPicPr>
        <p:blipFill rotWithShape="1">
          <a:blip r:embed="rId2"/>
          <a:srcRect l="16603" r="6288"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tsikko 1">
            <a:extLst>
              <a:ext uri="{FF2B5EF4-FFF2-40B4-BE49-F238E27FC236}">
                <a16:creationId xmlns:a16="http://schemas.microsoft.com/office/drawing/2014/main" id="{8B310DEB-AC16-4BD0-AE6B-F958F4C86982}"/>
              </a:ext>
            </a:extLst>
          </p:cNvPr>
          <p:cNvSpPr>
            <a:spLocks noGrp="1"/>
          </p:cNvSpPr>
          <p:nvPr>
            <p:ph type="title"/>
          </p:nvPr>
        </p:nvSpPr>
        <p:spPr>
          <a:xfrm>
            <a:off x="677333" y="429658"/>
            <a:ext cx="3851123" cy="1500742"/>
          </a:xfrm>
        </p:spPr>
        <p:txBody>
          <a:bodyPr>
            <a:normAutofit fontScale="90000"/>
          </a:bodyPr>
          <a:lstStyle/>
          <a:p>
            <a:r>
              <a:rPr lang="fi-FI" dirty="0"/>
              <a:t>Kertaus: Kaavoihin vaikuttamisen </a:t>
            </a:r>
            <a:r>
              <a:rPr lang="fi-FI" dirty="0" err="1"/>
              <a:t>checklist</a:t>
            </a:r>
            <a:endParaRPr lang="fi-FI" dirty="0"/>
          </a:p>
        </p:txBody>
      </p:sp>
      <p:sp>
        <p:nvSpPr>
          <p:cNvPr id="3" name="Sisällön paikkamerkki 2">
            <a:extLst>
              <a:ext uri="{FF2B5EF4-FFF2-40B4-BE49-F238E27FC236}">
                <a16:creationId xmlns:a16="http://schemas.microsoft.com/office/drawing/2014/main" id="{D15C6436-8F5D-4026-A5F2-00B8A64D7FF3}"/>
              </a:ext>
            </a:extLst>
          </p:cNvPr>
          <p:cNvSpPr>
            <a:spLocks noGrp="1"/>
          </p:cNvSpPr>
          <p:nvPr>
            <p:ph idx="1"/>
          </p:nvPr>
        </p:nvSpPr>
        <p:spPr>
          <a:xfrm>
            <a:off x="677334" y="2160589"/>
            <a:ext cx="3851122" cy="3880773"/>
          </a:xfrm>
        </p:spPr>
        <p:txBody>
          <a:bodyPr>
            <a:normAutofit/>
          </a:bodyPr>
          <a:lstStyle/>
          <a:p>
            <a:pPr>
              <a:lnSpc>
                <a:spcPct val="90000"/>
              </a:lnSpc>
            </a:pPr>
            <a:r>
              <a:rPr lang="fi-FI" sz="1400" dirty="0"/>
              <a:t>Mahdollisimman aikaisessa vaiheessa vaikuttaminen ja oikea-aikaisuus</a:t>
            </a:r>
          </a:p>
          <a:p>
            <a:pPr>
              <a:lnSpc>
                <a:spcPct val="90000"/>
              </a:lnSpc>
            </a:pPr>
            <a:r>
              <a:rPr lang="fi-FI" sz="1400" dirty="0"/>
              <a:t>Mittakaavaltaan laajempiin kaavoihin (maakunta-, yleis-) vaikuttaminen</a:t>
            </a:r>
          </a:p>
          <a:p>
            <a:pPr>
              <a:lnSpc>
                <a:spcPct val="90000"/>
              </a:lnSpc>
            </a:pPr>
            <a:r>
              <a:rPr lang="fi-FI" sz="1400" dirty="0"/>
              <a:t>Kaavakartta</a:t>
            </a:r>
          </a:p>
          <a:p>
            <a:pPr lvl="1">
              <a:lnSpc>
                <a:spcPct val="90000"/>
              </a:lnSpc>
            </a:pPr>
            <a:r>
              <a:rPr lang="fi-FI" sz="1400" dirty="0"/>
              <a:t>Kaavamerkinnät ja -määräykset</a:t>
            </a:r>
          </a:p>
          <a:p>
            <a:pPr>
              <a:lnSpc>
                <a:spcPct val="90000"/>
              </a:lnSpc>
            </a:pPr>
            <a:r>
              <a:rPr lang="fi-FI" sz="1400" dirty="0"/>
              <a:t>Kaavaselostus (ei oikeusvaikutusta)</a:t>
            </a:r>
          </a:p>
          <a:p>
            <a:pPr>
              <a:lnSpc>
                <a:spcPct val="90000"/>
              </a:lnSpc>
            </a:pPr>
            <a:r>
              <a:rPr lang="fi-FI" sz="1400" dirty="0"/>
              <a:t>Linnustoselvitykset (ja luontoselvitykset)</a:t>
            </a:r>
          </a:p>
          <a:p>
            <a:pPr lvl="1">
              <a:lnSpc>
                <a:spcPct val="90000"/>
              </a:lnSpc>
            </a:pPr>
            <a:r>
              <a:rPr lang="fi-FI" sz="1400" dirty="0"/>
              <a:t>Ajantasaisuus? </a:t>
            </a:r>
          </a:p>
          <a:p>
            <a:pPr lvl="1">
              <a:lnSpc>
                <a:spcPct val="90000"/>
              </a:lnSpc>
            </a:pPr>
            <a:r>
              <a:rPr lang="fi-FI" sz="1400" dirty="0"/>
              <a:t>Onko kyllin kattavasti toteutettu? Esim. riittävät ja oikea-aikaiset maastokäynnit yms.</a:t>
            </a:r>
          </a:p>
          <a:p>
            <a:pPr>
              <a:lnSpc>
                <a:spcPct val="90000"/>
              </a:lnSpc>
            </a:pPr>
            <a:r>
              <a:rPr lang="fi-FI" sz="1400" dirty="0"/>
              <a:t>Natura-arvioinnit (LSL 65 §)</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33540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75B435-2E37-4E27-9B74-F0230FAE9233}"/>
              </a:ext>
            </a:extLst>
          </p:cNvPr>
          <p:cNvSpPr>
            <a:spLocks noGrp="1"/>
          </p:cNvSpPr>
          <p:nvPr>
            <p:ph type="title"/>
          </p:nvPr>
        </p:nvSpPr>
        <p:spPr/>
        <p:txBody>
          <a:bodyPr/>
          <a:lstStyle/>
          <a:p>
            <a:r>
              <a:rPr lang="fi-FI" dirty="0"/>
              <a:t>KIITOS!</a:t>
            </a:r>
          </a:p>
        </p:txBody>
      </p:sp>
      <p:sp>
        <p:nvSpPr>
          <p:cNvPr id="3" name="Tekstin paikkamerkki 2">
            <a:extLst>
              <a:ext uri="{FF2B5EF4-FFF2-40B4-BE49-F238E27FC236}">
                <a16:creationId xmlns:a16="http://schemas.microsoft.com/office/drawing/2014/main" id="{14905808-8424-45D7-87ED-804DC9AB5C6E}"/>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720902355"/>
      </p:ext>
    </p:extLst>
  </p:cSld>
  <p:clrMapOvr>
    <a:masterClrMapping/>
  </p:clrMapOvr>
</p:sld>
</file>

<file path=ppt/theme/theme1.xml><?xml version="1.0" encoding="utf-8"?>
<a:theme xmlns:a="http://schemas.openxmlformats.org/drawingml/2006/main" name="Pin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1062</TotalTime>
  <Words>1411</Words>
  <Application>Microsoft Office PowerPoint</Application>
  <PresentationFormat>Laajakuva</PresentationFormat>
  <Paragraphs>216</Paragraphs>
  <Slides>32</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32</vt:i4>
      </vt:variant>
    </vt:vector>
  </HeadingPairs>
  <TitlesOfParts>
    <vt:vector size="37" baseType="lpstr">
      <vt:lpstr>Arial</vt:lpstr>
      <vt:lpstr>Trebuchet MS</vt:lpstr>
      <vt:lpstr>Verdana</vt:lpstr>
      <vt:lpstr>Wingdings 3</vt:lpstr>
      <vt:lpstr>Pinta</vt:lpstr>
      <vt:lpstr>Tringan kaavakoulutus</vt:lpstr>
      <vt:lpstr>Koulutuksen rakenne</vt:lpstr>
      <vt:lpstr>I MITÄ KAAVOITUS ON?</vt:lpstr>
      <vt:lpstr>PowerPoint-esitys</vt:lpstr>
      <vt:lpstr>Kaavahierarkia</vt:lpstr>
      <vt:lpstr>Kaavahierarkia</vt:lpstr>
      <vt:lpstr>Valtakunnalliset alueidenkäyttötavoitteet (MRL 3 luku)</vt:lpstr>
      <vt:lpstr>Maakuntakaava (MRL 4 luku)</vt:lpstr>
      <vt:lpstr>Yleiskaava (MRL 5 luku)</vt:lpstr>
      <vt:lpstr>Asemakaava (MRL 7 luku)</vt:lpstr>
      <vt:lpstr>PowerPoint-esitys</vt:lpstr>
      <vt:lpstr>PowerPoint-esitys</vt:lpstr>
      <vt:lpstr>PowerPoint-esitys</vt:lpstr>
      <vt:lpstr>II KAAVOITUKSEN VAIHEET</vt:lpstr>
      <vt:lpstr>PowerPoint-esitys</vt:lpstr>
      <vt:lpstr>PowerPoint-esitys</vt:lpstr>
      <vt:lpstr>Luonnosvaihe</vt:lpstr>
      <vt:lpstr>Ehdotusvaihe</vt:lpstr>
      <vt:lpstr>Muutoksenhaku</vt:lpstr>
      <vt:lpstr>III MITEN KAAVOIHIN VOI VAIKUTTAA?</vt:lpstr>
      <vt:lpstr>Oikeudellinen tausta</vt:lpstr>
      <vt:lpstr>Checklist</vt:lpstr>
      <vt:lpstr>Kaavakartta, kaavamääräykset ja -merkinnät</vt:lpstr>
      <vt:lpstr>Kaavakartta, kaavamääräykset ja -merkinnät</vt:lpstr>
      <vt:lpstr>Kaavaselostus</vt:lpstr>
      <vt:lpstr>Linnustoselvitykset</vt:lpstr>
      <vt:lpstr>MAALI-alueet</vt:lpstr>
      <vt:lpstr>Mistä kaavahankkeista löytää tietoa?</vt:lpstr>
      <vt:lpstr>Mistä kaavahankkeista löytää tietoa?</vt:lpstr>
      <vt:lpstr>Muita vaikutuskeinoja </vt:lpstr>
      <vt:lpstr>Kertaus: Kaavoihin vaikuttamisen checklist</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Tringan kaavakoulutus</dc:title>
  <dc:creator>Juho Leppänen</dc:creator>
  <cp:lastModifiedBy>Juho Leppänen</cp:lastModifiedBy>
  <cp:revision>353</cp:revision>
  <dcterms:created xsi:type="dcterms:W3CDTF">2022-03-15T13:07:03Z</dcterms:created>
  <dcterms:modified xsi:type="dcterms:W3CDTF">2022-03-22T12:46:07Z</dcterms:modified>
</cp:coreProperties>
</file>