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75" r:id="rId7"/>
    <p:sldId id="278" r:id="rId8"/>
    <p:sldId id="277" r:id="rId9"/>
    <p:sldId id="276" r:id="rId10"/>
    <p:sldId id="262" r:id="rId11"/>
    <p:sldId id="263" r:id="rId12"/>
    <p:sldId id="264" r:id="rId13"/>
    <p:sldId id="279" r:id="rId14"/>
    <p:sldId id="280" r:id="rId15"/>
    <p:sldId id="265" r:id="rId16"/>
    <p:sldId id="266" r:id="rId17"/>
    <p:sldId id="267" r:id="rId18"/>
    <p:sldId id="283" r:id="rId19"/>
    <p:sldId id="281" r:id="rId20"/>
    <p:sldId id="282" r:id="rId21"/>
    <p:sldId id="284" r:id="rId22"/>
    <p:sldId id="268" r:id="rId23"/>
    <p:sldId id="269" r:id="rId24"/>
    <p:sldId id="270" r:id="rId25"/>
    <p:sldId id="285" r:id="rId26"/>
    <p:sldId id="286" r:id="rId27"/>
    <p:sldId id="271" r:id="rId28"/>
    <p:sldId id="272" r:id="rId29"/>
    <p:sldId id="273" r:id="rId30"/>
    <p:sldId id="27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417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518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675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924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844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93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867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77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20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4055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690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9350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2266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1839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0656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14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12118-DEEF-4750-B485-4BD3CDB446CE}" type="datetimeFigureOut">
              <a:rPr lang="fi-FI" smtClean="0"/>
              <a:t>30.9.2019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F0142E5-6E79-4AA9-9EA6-B994E3B077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99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tringa.fi/kannanotot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rdlife.fi/havainnot/ilmoittaminen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iedostot.birdlife.fi/pdf/suositus-kenttahavaintojen-merkitsemiseksi.pdf" TargetMode="External"/><Relationship Id="rId2" Type="http://schemas.openxmlformats.org/officeDocument/2006/relationships/hyperlink" Target="https://tiedostot.birdlife.fi/ohjeet/tiira_ohje_fi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uomus.fi/fi/talvilintulaskennat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uomus.fi/fi/lintujen-rengastu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2256A9-CBE3-476B-927B-4ED2A4A936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Lintujen suojelu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D96289-2459-4E0D-9EC5-D93604ECBB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Lintuharrastuksen perusteet</a:t>
            </a:r>
          </a:p>
          <a:p>
            <a:r>
              <a:rPr lang="fi-FI" dirty="0"/>
              <a:t>Torstai 26.9.2019</a:t>
            </a:r>
          </a:p>
          <a:p>
            <a:r>
              <a:rPr lang="fi-FI" dirty="0"/>
              <a:t>Aapo Salmela, suojelusihteeri, </a:t>
            </a:r>
            <a:r>
              <a:rPr lang="fi-FI" dirty="0" err="1"/>
              <a:t>Tringa</a:t>
            </a:r>
            <a:r>
              <a:rPr lang="fi-FI" dirty="0"/>
              <a:t> ry</a:t>
            </a:r>
          </a:p>
        </p:txBody>
      </p:sp>
    </p:spTree>
    <p:extLst>
      <p:ext uri="{BB962C8B-B14F-4D97-AF65-F5344CB8AC3E}">
        <p14:creationId xmlns:p14="http://schemas.microsoft.com/office/powerpoint/2010/main" val="251438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ECD73D-7917-4E2F-B8CE-F93D4E7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Päivän puheenaiheita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7E5D17-7452-4590-A7D2-136143FCC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Osa 1: miksi ja miten lintuja suojellaan?</a:t>
            </a:r>
          </a:p>
          <a:p>
            <a:pPr>
              <a:buFontTx/>
              <a:buChar char="-"/>
            </a:pPr>
            <a:r>
              <a:rPr lang="fi-FI" dirty="0"/>
              <a:t>Miksi ?</a:t>
            </a:r>
          </a:p>
          <a:p>
            <a:pPr>
              <a:buFontTx/>
              <a:buChar char="-"/>
            </a:pPr>
            <a:r>
              <a:rPr lang="fi-FI" dirty="0"/>
              <a:t>Ketkä ?</a:t>
            </a:r>
          </a:p>
          <a:p>
            <a:pPr>
              <a:buFontTx/>
              <a:buChar char="-"/>
            </a:pPr>
            <a:r>
              <a:rPr lang="fi-FI" dirty="0"/>
              <a:t>Missä ?</a:t>
            </a:r>
          </a:p>
          <a:p>
            <a:pPr>
              <a:buFontTx/>
              <a:buChar char="-"/>
            </a:pPr>
            <a:r>
              <a:rPr lang="fi-FI" dirty="0"/>
              <a:t>Miten ?</a:t>
            </a:r>
          </a:p>
          <a:p>
            <a:pPr>
              <a:buFontTx/>
              <a:buChar char="-"/>
            </a:pPr>
            <a:r>
              <a:rPr lang="fi-FI" dirty="0"/>
              <a:t>Esimerkki ensi lauantain retkikohteestanne</a:t>
            </a:r>
          </a:p>
        </p:txBody>
      </p:sp>
    </p:spTree>
    <p:extLst>
      <p:ext uri="{BB962C8B-B14F-4D97-AF65-F5344CB8AC3E}">
        <p14:creationId xmlns:p14="http://schemas.microsoft.com/office/powerpoint/2010/main" val="221946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17A35-1178-47F6-AE58-CD5A92F2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Päivän puheenaiheita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1AD053-A105-4DE7-8396-D67D52959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Osa 2: miten sinä voit auttaa suojelussa?</a:t>
            </a:r>
          </a:p>
          <a:p>
            <a:pPr>
              <a:buFontTx/>
              <a:buChar char="-"/>
            </a:pPr>
            <a:r>
              <a:rPr lang="fi-FI" dirty="0"/>
              <a:t>Jäsenyys ja tuki</a:t>
            </a:r>
          </a:p>
          <a:p>
            <a:pPr>
              <a:buFontTx/>
              <a:buChar char="-"/>
            </a:pPr>
            <a:r>
              <a:rPr lang="fi-FI" dirty="0"/>
              <a:t>Havainnot ja niiden ilmoittaminen</a:t>
            </a:r>
          </a:p>
          <a:p>
            <a:pPr>
              <a:buFontTx/>
              <a:buChar char="-"/>
            </a:pPr>
            <a:r>
              <a:rPr lang="fi-FI" dirty="0"/>
              <a:t>Tiira ja sen käyttö</a:t>
            </a:r>
          </a:p>
          <a:p>
            <a:pPr>
              <a:buFontTx/>
              <a:buChar char="-"/>
            </a:pPr>
            <a:r>
              <a:rPr lang="fi-FI" dirty="0"/>
              <a:t>Laskennat ja kartoitukset</a:t>
            </a:r>
          </a:p>
        </p:txBody>
      </p:sp>
    </p:spTree>
    <p:extLst>
      <p:ext uri="{BB962C8B-B14F-4D97-AF65-F5344CB8AC3E}">
        <p14:creationId xmlns:p14="http://schemas.microsoft.com/office/powerpoint/2010/main" val="353907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7BA0D8-0D44-4E3F-85AE-94A969D5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F8A3C3-AF82-4040-8131-23E2E379A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Miksi linnut tarvitsevat suojelua?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E3BC253-ADBD-4242-A2A1-44B2C6ACA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49" y="2691132"/>
            <a:ext cx="4994984" cy="2286261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7B50805-F3CE-4942-B9FC-1B84FAE84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08" y="2669266"/>
            <a:ext cx="6292141" cy="217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2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40897D-D60C-4DCC-9936-76223B9F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D46E37-19B9-4D50-92A1-76560DF98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Ketkä lintuja suojelevat?</a:t>
            </a:r>
          </a:p>
        </p:txBody>
      </p:sp>
    </p:spTree>
    <p:extLst>
      <p:ext uri="{BB962C8B-B14F-4D97-AF65-F5344CB8AC3E}">
        <p14:creationId xmlns:p14="http://schemas.microsoft.com/office/powerpoint/2010/main" val="19857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48851B-6066-4744-98F0-6694F642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A2D8C86A-90CB-4402-AAB5-D7447C75F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013" y="1697031"/>
            <a:ext cx="2447925" cy="1676400"/>
          </a:xfrm>
          <a:prstGeom prst="rect">
            <a:avLst/>
          </a:prstGeom>
        </p:spPr>
      </p:pic>
      <p:pic>
        <p:nvPicPr>
          <p:cNvPr id="5" name="image1.png">
            <a:extLst>
              <a:ext uri="{FF2B5EF4-FFF2-40B4-BE49-F238E27FC236}">
                <a16:creationId xmlns:a16="http://schemas.microsoft.com/office/drawing/2014/main" id="{2276A908-8186-4042-962B-27ABCD8EEF4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3472" y="2040255"/>
            <a:ext cx="1388745" cy="138874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47268B7-A10C-4DD0-BBF3-11A7A6250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064" y="3932915"/>
            <a:ext cx="2932257" cy="1016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B029823F-4A51-447A-A0B1-1B7A1173B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13" y="3901597"/>
            <a:ext cx="2943225" cy="111442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40F1304-3DE7-49C3-A691-4FAE7AD49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7238" y="3845140"/>
            <a:ext cx="3810000" cy="108585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21EBF6E-3896-4BC9-996C-834B10E4E2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87" y="2103436"/>
            <a:ext cx="5246693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9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FECD48-062D-4198-8A31-6AB14FF0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6A81BF7-D956-4A19-8082-DF884C93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749" y="2133600"/>
            <a:ext cx="2000250" cy="129540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545FB19-D5FC-4456-8265-0136235C3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993" y="2243137"/>
            <a:ext cx="1323975" cy="158115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51F64DD2-8D0E-4708-8ECC-7DCD7FE04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118" y="4252450"/>
            <a:ext cx="3714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5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A89FB7-BC75-4FE4-B6AF-1C5F4EAF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7FED99D0-D46F-4815-9781-6CC813277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561" y="2224743"/>
            <a:ext cx="3371850" cy="55245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FE16D136-A2DF-42E3-B8E4-707B558ED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188" y="2320648"/>
            <a:ext cx="7648575" cy="9906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D7C682D7-75C2-4DF3-B5C0-EDD187346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112" y="3619500"/>
            <a:ext cx="7219950" cy="1143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D0990C2-DD0D-4426-A4C5-488ED964B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002" y="3635383"/>
            <a:ext cx="24098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4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4F08E5-3732-43E9-9BD1-89D4B9B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5E9030-815C-4B50-89D6-DFD5D10EE8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Miten lintuja suojellaan?</a:t>
            </a:r>
          </a:p>
          <a:p>
            <a:pPr>
              <a:buFontTx/>
              <a:buChar char="-"/>
            </a:pPr>
            <a:r>
              <a:rPr lang="fi-FI" b="1" dirty="0"/>
              <a:t>Tieto</a:t>
            </a:r>
            <a:r>
              <a:rPr lang="fi-FI" dirty="0"/>
              <a:t> on suojelun perusta</a:t>
            </a:r>
          </a:p>
          <a:p>
            <a:pPr>
              <a:buFontTx/>
              <a:buChar char="-"/>
            </a:pPr>
            <a:r>
              <a:rPr lang="fi-FI" dirty="0"/>
              <a:t>Lintujen suojelu on lintupaikkojen suojelua</a:t>
            </a:r>
          </a:p>
        </p:txBody>
      </p:sp>
    </p:spTree>
    <p:extLst>
      <p:ext uri="{BB962C8B-B14F-4D97-AF65-F5344CB8AC3E}">
        <p14:creationId xmlns:p14="http://schemas.microsoft.com/office/powerpoint/2010/main" val="131295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1A7C4-D082-46F1-B945-45B182F0E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91D508-516F-4A1C-91A7-517B6565A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Valtakunnan taso</a:t>
            </a:r>
          </a:p>
          <a:p>
            <a:pPr>
              <a:buFontTx/>
              <a:buChar char="-"/>
            </a:pPr>
            <a:r>
              <a:rPr lang="fi-FI" dirty="0"/>
              <a:t>BirdLife Suomi tehnyt paljon töitä mm. metsästyksen, metsien käsittelyn ja lajien valtakunnallisen seurannan parissa</a:t>
            </a:r>
          </a:p>
          <a:p>
            <a:pPr>
              <a:buFontTx/>
              <a:buChar char="-"/>
            </a:pPr>
            <a:r>
              <a:rPr lang="fi-FI" dirty="0"/>
              <a:t>Vaikuttavat myös ympäristörikoskysymyksissä</a:t>
            </a:r>
          </a:p>
          <a:p>
            <a:pPr>
              <a:buFontTx/>
              <a:buChar char="-"/>
            </a:pPr>
            <a:r>
              <a:rPr lang="fi-FI" dirty="0"/>
              <a:t>Erilaiset työryhmät</a:t>
            </a:r>
          </a:p>
          <a:p>
            <a:pPr>
              <a:buFontTx/>
              <a:buChar char="-"/>
            </a:pPr>
            <a:r>
              <a:rPr lang="fi-FI" dirty="0"/>
              <a:t>IBA-verkosto</a:t>
            </a:r>
          </a:p>
          <a:p>
            <a:pPr>
              <a:buFontTx/>
              <a:buChar char="-"/>
            </a:pPr>
            <a:r>
              <a:rPr lang="fi-FI" dirty="0"/>
              <a:t>Tiira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65D240A-9759-48E1-864D-DCDC0E4E1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302" y="3710728"/>
            <a:ext cx="24384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7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7DDA61-4183-4376-9526-F1B41BB2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BA55D5-5CA7-41DA-B606-F49B24C7F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Maakunnan taso, paikallinen taso</a:t>
            </a:r>
          </a:p>
          <a:p>
            <a:pPr>
              <a:buFontTx/>
              <a:buChar char="-"/>
            </a:pPr>
            <a:r>
              <a:rPr lang="fi-FI" dirty="0"/>
              <a:t>Ensisijainen keino: </a:t>
            </a:r>
            <a:r>
              <a:rPr lang="fi-FI" b="1" dirty="0"/>
              <a:t>vaikuttaminen maankäyttöön eli kaavoitukseen</a:t>
            </a:r>
          </a:p>
          <a:p>
            <a:pPr>
              <a:buFontTx/>
              <a:buChar char="-"/>
            </a:pPr>
            <a:r>
              <a:rPr lang="fi-FI" dirty="0"/>
              <a:t>Tärkeiden luontokohteiden tunnistaminen, rajaaminen ja suojelu</a:t>
            </a:r>
          </a:p>
          <a:p>
            <a:pPr>
              <a:buFontTx/>
              <a:buChar char="-"/>
            </a:pPr>
            <a:r>
              <a:rPr lang="fi-FI" dirty="0"/>
              <a:t>Vaatii tietoa ja paljon paperitöitä</a:t>
            </a:r>
          </a:p>
          <a:p>
            <a:pPr>
              <a:buFontTx/>
              <a:buChar char="-"/>
            </a:pPr>
            <a:r>
              <a:rPr lang="fi-FI" dirty="0"/>
              <a:t>Omat kartoitusprojektit, suojelutoimikunta ja suojelusihteeri</a:t>
            </a:r>
          </a:p>
          <a:p>
            <a:pPr>
              <a:buFontTx/>
              <a:buChar char="-"/>
            </a:pPr>
            <a:r>
              <a:rPr lang="fi-FI" dirty="0" err="1">
                <a:hlinkClick r:id="rId2"/>
              </a:rPr>
              <a:t>Tringan</a:t>
            </a:r>
            <a:r>
              <a:rPr lang="fi-FI" dirty="0">
                <a:hlinkClick r:id="rId2"/>
              </a:rPr>
              <a:t> kannanotot</a:t>
            </a:r>
            <a:endParaRPr lang="fi-FI" dirty="0"/>
          </a:p>
          <a:p>
            <a:pPr>
              <a:buFontTx/>
              <a:buChar char="-"/>
            </a:pPr>
            <a:r>
              <a:rPr lang="fi-FI" dirty="0"/>
              <a:t>Mielipidevaikuttaminen</a:t>
            </a:r>
          </a:p>
          <a:p>
            <a:pPr>
              <a:buFontTx/>
              <a:buChar char="-"/>
            </a:pPr>
            <a:r>
              <a:rPr lang="fi-FI" dirty="0" err="1"/>
              <a:t>Halias</a:t>
            </a:r>
            <a:endParaRPr lang="fi-FI" dirty="0"/>
          </a:p>
          <a:p>
            <a:pPr>
              <a:buFontTx/>
              <a:buChar char="-"/>
            </a:pPr>
            <a:endParaRPr lang="fi-FI" dirty="0"/>
          </a:p>
          <a:p>
            <a:pPr>
              <a:buFontTx/>
              <a:buChar char="-"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464F45-30D7-46F2-A74C-EE9DC0D7C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80489"/>
            <a:ext cx="2676617" cy="219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21EEFA-538D-4A9E-86BA-CB47DA91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ja miksi lintuja suojellaan?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74B581-1A4B-482A-8DAF-577A624E7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Esimerkki Helsingin Vanhankaupunginlahdelta</a:t>
            </a:r>
          </a:p>
          <a:p>
            <a:r>
              <a:rPr lang="fi-FI" dirty="0"/>
              <a:t>Helsinki unohti uutta yleiskaavaa suunnitellessaan alueen linnustoarvot</a:t>
            </a:r>
          </a:p>
        </p:txBody>
      </p:sp>
    </p:spTree>
    <p:extLst>
      <p:ext uri="{BB962C8B-B14F-4D97-AF65-F5344CB8AC3E}">
        <p14:creationId xmlns:p14="http://schemas.microsoft.com/office/powerpoint/2010/main" val="245267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166913AD-8F3C-4373-912E-4525C5D5F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531" y="206039"/>
            <a:ext cx="8701581" cy="64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56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E17155-6287-467B-96E1-824DE9F05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Esimerkki Helsingin Vanhankaupunginlahdelta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99EAE5-C67B-49D3-8869-C7AC39FC0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Valituksissa hyödynnettiin myös Tiira-aineistoja mm. heinä- ja jänkäkurpan osalta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79A1667-CE81-40DB-82AD-20774F514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3134"/>
            <a:ext cx="12192000" cy="22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6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39507D-DF5C-407C-BFF6-4D65317B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FCAEE-F605-4E07-9175-BD2B3301B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Jäsenyys ja tukijäsenyys</a:t>
            </a:r>
          </a:p>
          <a:p>
            <a:r>
              <a:rPr lang="fi-FI" dirty="0"/>
              <a:t>Yhdessä olemme enemmän</a:t>
            </a:r>
          </a:p>
          <a:p>
            <a:r>
              <a:rPr lang="fi-FI" dirty="0"/>
              <a:t>Todella helppo tapa: seuraa ja jaa päivityksiämme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97E5891-CACB-4242-99BE-FE86164A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092" y="3559175"/>
            <a:ext cx="597217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7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B07F0C-99C4-433E-B632-D2FE3B1C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C33BEB-5E0B-494F-A3D3-AFAC28EE0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Tieto on valtaa</a:t>
            </a:r>
          </a:p>
          <a:p>
            <a:r>
              <a:rPr lang="fi-FI" dirty="0"/>
              <a:t>Jokainen havainto on arvokas osana isompaa kokonaisuutta</a:t>
            </a:r>
          </a:p>
          <a:p>
            <a:r>
              <a:rPr lang="fi-FI" dirty="0"/>
              <a:t>Havaintoja hyödynnetään monin tavoin: uutiset, vuosikirjat, tutkimuskäyttö, maankäytön suunnittelu, yksittäisen lajin seuranta</a:t>
            </a:r>
          </a:p>
        </p:txBody>
      </p:sp>
    </p:spTree>
    <p:extLst>
      <p:ext uri="{BB962C8B-B14F-4D97-AF65-F5344CB8AC3E}">
        <p14:creationId xmlns:p14="http://schemas.microsoft.com/office/powerpoint/2010/main" val="160163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5B719A-0ACC-491B-81D4-2CC5D980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155991-8CD5-4A83-9232-5C748B280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Tiira ja sen käyttö</a:t>
            </a:r>
          </a:p>
          <a:p>
            <a:r>
              <a:rPr lang="fi-FI" dirty="0"/>
              <a:t>Mikä Tiira on?</a:t>
            </a:r>
          </a:p>
          <a:p>
            <a:r>
              <a:rPr lang="fi-FI" b="1" dirty="0"/>
              <a:t>Rekisteröidy</a:t>
            </a:r>
          </a:p>
          <a:p>
            <a:r>
              <a:rPr lang="fi-FI" dirty="0"/>
              <a:t>Mitä ilmoittaa Tiiraan?</a:t>
            </a:r>
          </a:p>
          <a:p>
            <a:r>
              <a:rPr lang="fi-FI" dirty="0"/>
              <a:t>Miten ilmoittaa Tiiraan?</a:t>
            </a:r>
          </a:p>
        </p:txBody>
      </p:sp>
    </p:spTree>
    <p:extLst>
      <p:ext uri="{BB962C8B-B14F-4D97-AF65-F5344CB8AC3E}">
        <p14:creationId xmlns:p14="http://schemas.microsoft.com/office/powerpoint/2010/main" val="10786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C11517-522A-4CC7-9F89-8C5A33B26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Tiira ja sen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FF58D7-A6AA-4725-8CDF-BEA4E46D0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Käyttöliittymä on teknisesti vanha</a:t>
            </a:r>
          </a:p>
          <a:p>
            <a:r>
              <a:rPr lang="fi-FI" b="1" dirty="0"/>
              <a:t>Vahva suositus: käytä Tiiraa tietokoneella!</a:t>
            </a:r>
          </a:p>
          <a:p>
            <a:r>
              <a:rPr lang="fi-FI" b="1" dirty="0"/>
              <a:t>Tiira 2 on tulossa</a:t>
            </a:r>
          </a:p>
        </p:txBody>
      </p:sp>
    </p:spTree>
    <p:extLst>
      <p:ext uri="{BB962C8B-B14F-4D97-AF65-F5344CB8AC3E}">
        <p14:creationId xmlns:p14="http://schemas.microsoft.com/office/powerpoint/2010/main" val="220263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0D99E-92DF-4CAB-8A01-D12ABC01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Tiira ja sen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B148D7-1FFE-48A0-9DDC-F3BA8CE9B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ilmoittaa Tiiraan?</a:t>
            </a:r>
          </a:p>
          <a:p>
            <a:pPr>
              <a:buFontTx/>
              <a:buChar char="-"/>
            </a:pPr>
            <a:r>
              <a:rPr lang="fi-FI" dirty="0"/>
              <a:t>Hyvät muuttosummat ja kerääntymät</a:t>
            </a:r>
          </a:p>
          <a:p>
            <a:pPr>
              <a:buFontTx/>
              <a:buChar char="-"/>
            </a:pPr>
            <a:r>
              <a:rPr lang="fi-FI" dirty="0"/>
              <a:t>”arvolajit” (tikat, metsäkanalinnut, pedot, harvalukuiset vesilinnut ja kahlaajat)</a:t>
            </a:r>
          </a:p>
          <a:p>
            <a:pPr>
              <a:buFontTx/>
              <a:buChar char="-"/>
            </a:pPr>
            <a:r>
              <a:rPr lang="fi-FI" dirty="0"/>
              <a:t>Ajallisesti ja paikallisesti ”erikoiset” havainnot (salaa tarvittaessa) </a:t>
            </a:r>
          </a:p>
          <a:p>
            <a:pPr>
              <a:buFontTx/>
              <a:buChar char="-"/>
            </a:pPr>
            <a:r>
              <a:rPr lang="fi-FI" dirty="0"/>
              <a:t>Harvinaisuudet</a:t>
            </a:r>
          </a:p>
          <a:p>
            <a:pPr>
              <a:buFontTx/>
              <a:buChar char="-"/>
            </a:pPr>
            <a:r>
              <a:rPr lang="fi-FI" dirty="0"/>
              <a:t>Voit ilmoittaa vaikka kaikki havainnot!</a:t>
            </a:r>
          </a:p>
          <a:p>
            <a:pPr>
              <a:buFontTx/>
              <a:buChar char="-"/>
            </a:pPr>
            <a:r>
              <a:rPr lang="fi-FI" dirty="0">
                <a:hlinkClick r:id="rId2"/>
              </a:rPr>
              <a:t>BirdLifen ohje 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81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C0782D-42E2-4CB5-BE70-3A204A2B9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Tiira ja sen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6B6C71-45A2-4B56-B05B-4347B9FC8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Miten ilmoittaa Tiiraan?</a:t>
            </a:r>
          </a:p>
          <a:p>
            <a:pPr marL="0" indent="0">
              <a:buNone/>
            </a:pPr>
            <a:r>
              <a:rPr lang="fi-FI" dirty="0"/>
              <a:t> - Lukumäärä ja laji</a:t>
            </a:r>
          </a:p>
          <a:p>
            <a:pPr>
              <a:buFontTx/>
              <a:buChar char="-"/>
            </a:pPr>
            <a:r>
              <a:rPr lang="fi-FI" b="1" dirty="0"/>
              <a:t>Paikka mahdollisimman tarkkaan!</a:t>
            </a:r>
          </a:p>
          <a:p>
            <a:pPr>
              <a:buFontTx/>
              <a:buChar char="-"/>
            </a:pPr>
            <a:r>
              <a:rPr lang="fi-FI" dirty="0"/>
              <a:t>Vältä koontihavaintoja!</a:t>
            </a:r>
          </a:p>
          <a:p>
            <a:pPr>
              <a:buFontTx/>
              <a:buChar char="-"/>
            </a:pPr>
            <a:r>
              <a:rPr lang="fi-FI" b="1" dirty="0"/>
              <a:t>Linnun tila (paikallinen / muuttava / muu)</a:t>
            </a:r>
          </a:p>
          <a:p>
            <a:pPr>
              <a:buFontTx/>
              <a:buChar char="-"/>
            </a:pPr>
            <a:r>
              <a:rPr lang="fi-FI" dirty="0"/>
              <a:t>Muut lisätiedot toivottavia (esim. vesilintujen sukupuolijakauma)</a:t>
            </a:r>
          </a:p>
          <a:p>
            <a:pPr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2335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9269A6-1089-40A3-8B09-9E05A675A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Tiira ja sen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EC1E3D-825F-426C-81AA-34190D7A2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Tiiran omat ohjeet</a:t>
            </a:r>
            <a:endParaRPr lang="fi-FI" dirty="0"/>
          </a:p>
          <a:p>
            <a:r>
              <a:rPr lang="fi-FI" dirty="0"/>
              <a:t>Tiiran etusivulta</a:t>
            </a:r>
          </a:p>
          <a:p>
            <a:endParaRPr lang="fi-FI" dirty="0"/>
          </a:p>
          <a:p>
            <a:r>
              <a:rPr lang="fi-FI" dirty="0">
                <a:hlinkClick r:id="rId3"/>
              </a:rPr>
              <a:t>Suositus kenttähavaintojen merkitsemiseksi</a:t>
            </a:r>
            <a:endParaRPr lang="fi-FI" dirty="0"/>
          </a:p>
          <a:p>
            <a:r>
              <a:rPr lang="fi-FI" dirty="0" err="1"/>
              <a:t>BirdLife:n</a:t>
            </a:r>
            <a:r>
              <a:rPr lang="fi-FI" dirty="0"/>
              <a:t> sivuilta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18888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8A30B-C343-4FE9-B85A-B8106C22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A6B922-BA90-45FB-AA0D-740F7C9CC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Laskennat ja kartoitukset</a:t>
            </a:r>
          </a:p>
          <a:p>
            <a:pPr marL="0" indent="0">
              <a:buNone/>
            </a:pPr>
            <a:r>
              <a:rPr lang="fi-FI" dirty="0"/>
              <a:t>- Sopivia tapoja osallistua löytyy kaikille taitotasosta riippumatta</a:t>
            </a:r>
          </a:p>
          <a:p>
            <a:pPr marL="0" indent="0">
              <a:buNone/>
            </a:pPr>
            <a:r>
              <a:rPr lang="fi-FI" dirty="0"/>
              <a:t>- Erinomainen tapa lisätä omaa lintutuntemustaan!</a:t>
            </a:r>
          </a:p>
          <a:p>
            <a:pPr marL="0" indent="0">
              <a:buNone/>
            </a:pPr>
            <a:r>
              <a:rPr lang="fi-FI" dirty="0"/>
              <a:t>- Haastettakin riittää</a:t>
            </a:r>
          </a:p>
        </p:txBody>
      </p:sp>
    </p:spTree>
    <p:extLst>
      <p:ext uri="{BB962C8B-B14F-4D97-AF65-F5344CB8AC3E}">
        <p14:creationId xmlns:p14="http://schemas.microsoft.com/office/powerpoint/2010/main" val="427406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F31EB-BBC5-417F-899F-0E43CC99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EB3AFF-5965-4AB0-A3B9-37B30AD45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Pihabongaus, pönttöbongaus</a:t>
            </a:r>
          </a:p>
          <a:p>
            <a:r>
              <a:rPr lang="fi-FI" dirty="0"/>
              <a:t>Valkoposkihanhilaskennat syksyisin</a:t>
            </a:r>
          </a:p>
          <a:p>
            <a:r>
              <a:rPr lang="fi-FI" dirty="0"/>
              <a:t>Ruokintapaikkaseuranta</a:t>
            </a:r>
          </a:p>
          <a:p>
            <a:r>
              <a:rPr lang="fi-FI" dirty="0"/>
              <a:t>Vuoden laji</a:t>
            </a:r>
          </a:p>
        </p:txBody>
      </p:sp>
    </p:spTree>
    <p:extLst>
      <p:ext uri="{BB962C8B-B14F-4D97-AF65-F5344CB8AC3E}">
        <p14:creationId xmlns:p14="http://schemas.microsoft.com/office/powerpoint/2010/main" val="395160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A5DD3-7010-48CC-ADA8-A7FFAE2A3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Talvilintulaskennat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A04E81-1063-459E-9290-7A9838747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Aloitettu jo 1950-luvulla</a:t>
            </a:r>
          </a:p>
          <a:p>
            <a:r>
              <a:rPr lang="fi-FI" b="1" dirty="0"/>
              <a:t>Talvilintulaskentareitti</a:t>
            </a:r>
            <a:r>
              <a:rPr lang="fi-FI" dirty="0"/>
              <a:t> kierretään kolmesti talvessa</a:t>
            </a:r>
          </a:p>
          <a:p>
            <a:pPr>
              <a:buFontTx/>
              <a:buChar char="-"/>
            </a:pPr>
            <a:r>
              <a:rPr lang="fi-FI" dirty="0"/>
              <a:t>Syyslaskenta 1.-14.11.</a:t>
            </a:r>
          </a:p>
          <a:p>
            <a:pPr>
              <a:buFontTx/>
              <a:buChar char="-"/>
            </a:pPr>
            <a:r>
              <a:rPr lang="fi-FI" dirty="0"/>
              <a:t>Talvilaskenta 25.12.-7.1.</a:t>
            </a:r>
          </a:p>
          <a:p>
            <a:pPr>
              <a:buFontTx/>
              <a:buChar char="-"/>
            </a:pPr>
            <a:r>
              <a:rPr lang="fi-FI" dirty="0"/>
              <a:t>Kevätlaskenta 21.2.-6.3.</a:t>
            </a:r>
          </a:p>
          <a:p>
            <a:r>
              <a:rPr lang="fi-FI" dirty="0"/>
              <a:t>Reitin pituus 5-12 km</a:t>
            </a:r>
          </a:p>
          <a:p>
            <a:r>
              <a:rPr lang="fi-FI" dirty="0"/>
              <a:t>Aloitus auringon noustessa, laskenta vain hyvällä säällä</a:t>
            </a:r>
          </a:p>
        </p:txBody>
      </p:sp>
    </p:spTree>
    <p:extLst>
      <p:ext uri="{BB962C8B-B14F-4D97-AF65-F5344CB8AC3E}">
        <p14:creationId xmlns:p14="http://schemas.microsoft.com/office/powerpoint/2010/main" val="231916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34F592-540B-446D-821D-814C66C1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Talvilintulaskennat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6B89C8-AAA7-4BB9-8EDD-5E8406501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Reitillä lasketaan</a:t>
            </a:r>
          </a:p>
          <a:p>
            <a:pPr>
              <a:buFontTx/>
              <a:buChar char="-"/>
            </a:pPr>
            <a:r>
              <a:rPr lang="fi-FI" dirty="0"/>
              <a:t>Kaikki linnut biotoopeittain (metsä, pelto, maaseutuasutus jne.)</a:t>
            </a:r>
          </a:p>
          <a:p>
            <a:pPr marL="0" indent="0">
              <a:buNone/>
            </a:pPr>
            <a:r>
              <a:rPr lang="fi-FI" dirty="0"/>
              <a:t> (Laskijan on siis tunnistettava talvilinnut)</a:t>
            </a:r>
          </a:p>
          <a:p>
            <a:pPr>
              <a:buFontTx/>
              <a:buChar char="-"/>
            </a:pPr>
            <a:r>
              <a:rPr lang="fi-FI" dirty="0"/>
              <a:t>Nisäkkäät</a:t>
            </a:r>
          </a:p>
          <a:p>
            <a:pPr>
              <a:buFontTx/>
              <a:buChar char="-"/>
            </a:pPr>
            <a:r>
              <a:rPr lang="fi-FI" dirty="0"/>
              <a:t>Lintulaudat ja ruokinnat</a:t>
            </a:r>
          </a:p>
          <a:p>
            <a:pPr>
              <a:buFontTx/>
              <a:buChar char="-"/>
            </a:pPr>
            <a:r>
              <a:rPr lang="fi-FI" dirty="0"/>
              <a:t>Lisäksi arvioidaan pihlajamarjasatoa ym.</a:t>
            </a:r>
          </a:p>
          <a:p>
            <a:pPr>
              <a:buFontTx/>
              <a:buChar char="-"/>
            </a:pPr>
            <a:endParaRPr lang="fi-FI" dirty="0"/>
          </a:p>
          <a:p>
            <a:pPr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1800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71F144-CF62-4C91-8F6A-18319D475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Talvilintulaskennat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6C1587-EF0E-43F7-BA24-B98CB00F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Helppo tapa aloittaa laskennat – lintuja on vähän!</a:t>
            </a:r>
          </a:p>
          <a:p>
            <a:r>
              <a:rPr lang="fi-FI" dirty="0"/>
              <a:t>Laskennan voi tehdä myös porukalla!</a:t>
            </a:r>
          </a:p>
          <a:p>
            <a:r>
              <a:rPr lang="fi-FI" dirty="0"/>
              <a:t>Mukavaa puuhaa ”hiljaisella” lintuharrastuskaudella</a:t>
            </a:r>
          </a:p>
          <a:p>
            <a:r>
              <a:rPr lang="fi-FI" dirty="0"/>
              <a:t>Oman lähiympäristön seuraaminen on opettavaista, talvet eivät ole samanlaisia!</a:t>
            </a:r>
          </a:p>
          <a:p>
            <a:r>
              <a:rPr lang="fi-FI" dirty="0"/>
              <a:t>Lisätietoja </a:t>
            </a:r>
            <a:r>
              <a:rPr lang="fi-FI" dirty="0">
                <a:hlinkClick r:id="rId2"/>
              </a:rPr>
              <a:t>museon sivuilla</a:t>
            </a:r>
            <a:endParaRPr lang="fi-FI" dirty="0"/>
          </a:p>
          <a:p>
            <a:r>
              <a:rPr lang="fi-FI" dirty="0"/>
              <a:t>Vapaita reittejä voi kysellä museolta</a:t>
            </a:r>
          </a:p>
        </p:txBody>
      </p:sp>
    </p:spTree>
    <p:extLst>
      <p:ext uri="{BB962C8B-B14F-4D97-AF65-F5344CB8AC3E}">
        <p14:creationId xmlns:p14="http://schemas.microsoft.com/office/powerpoint/2010/main" val="211371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55909F-96BA-4FC6-961C-B073E4480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2228B2-646C-40F5-B7F6-371E28693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Rengastus</a:t>
            </a:r>
          </a:p>
          <a:p>
            <a:pPr>
              <a:buFontTx/>
              <a:buChar char="-"/>
            </a:pPr>
            <a:r>
              <a:rPr lang="fi-FI" dirty="0" err="1"/>
              <a:t>Tringa</a:t>
            </a:r>
            <a:r>
              <a:rPr lang="fi-FI" dirty="0"/>
              <a:t> järjestänyt rengastuskursseja</a:t>
            </a:r>
          </a:p>
          <a:p>
            <a:pPr>
              <a:buFontTx/>
              <a:buChar char="-"/>
            </a:pPr>
            <a:r>
              <a:rPr lang="fi-FI" dirty="0"/>
              <a:t>”oppipoikajärjestelmä” – harjoittelu kokeneen rengastajan ohjauksessa</a:t>
            </a:r>
          </a:p>
          <a:p>
            <a:pPr>
              <a:buFontTx/>
              <a:buChar char="-"/>
            </a:pPr>
            <a:r>
              <a:rPr lang="fi-FI" dirty="0"/>
              <a:t>Lisätietoja museon </a:t>
            </a:r>
            <a:r>
              <a:rPr lang="fi-FI" dirty="0">
                <a:hlinkClick r:id="rId2"/>
              </a:rPr>
              <a:t>sivuilta</a:t>
            </a:r>
            <a:endParaRPr lang="fi-FI" dirty="0"/>
          </a:p>
          <a:p>
            <a:r>
              <a:rPr lang="fi-FI" dirty="0"/>
              <a:t>Miehittämään lintuasemille?</a:t>
            </a:r>
          </a:p>
          <a:p>
            <a:pPr>
              <a:buFontTx/>
              <a:buChar char="-"/>
            </a:pPr>
            <a:r>
              <a:rPr lang="fi-FI" dirty="0"/>
              <a:t>Erinomainen tapa parantaa määritystaitoja</a:t>
            </a:r>
          </a:p>
          <a:p>
            <a:pPr>
              <a:buFontTx/>
              <a:buChar char="-"/>
            </a:pPr>
            <a:r>
              <a:rPr lang="fi-FI" dirty="0"/>
              <a:t>Kiihkeimpien sesonkien ulkopuolella mahdollista myös ”harjoitella”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6146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BC96A-9386-4536-AD04-E4BB9822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sinä voit auttaa suojelussa?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0BCA62-8159-42C7-A1E6-952C2EAB6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Saaristolintulaskenta</a:t>
            </a:r>
          </a:p>
          <a:p>
            <a:r>
              <a:rPr lang="fi-FI" dirty="0"/>
              <a:t>Pistelaskenta</a:t>
            </a:r>
          </a:p>
          <a:p>
            <a:r>
              <a:rPr lang="fi-FI" dirty="0"/>
              <a:t>Linjalaskenta</a:t>
            </a:r>
          </a:p>
          <a:p>
            <a:r>
              <a:rPr lang="fi-FI" dirty="0"/>
              <a:t>Kartoituslaskenta</a:t>
            </a:r>
          </a:p>
          <a:p>
            <a:r>
              <a:rPr lang="fi-FI" dirty="0"/>
              <a:t>Kaikki edellä mainitut vaativat jo varsin hyvää lajintuntemusta, erityisen tärkeää on äänien opettelu </a:t>
            </a:r>
          </a:p>
          <a:p>
            <a:r>
              <a:rPr lang="fi-FI" dirty="0"/>
              <a:t>Tavoitteena pesimälinnuston kartoittaminen</a:t>
            </a:r>
          </a:p>
          <a:p>
            <a:r>
              <a:rPr lang="fi-FI" dirty="0"/>
              <a:t>Kaikista lisää museon sivuilla</a:t>
            </a:r>
          </a:p>
        </p:txBody>
      </p:sp>
    </p:spTree>
    <p:extLst>
      <p:ext uri="{BB962C8B-B14F-4D97-AF65-F5344CB8AC3E}">
        <p14:creationId xmlns:p14="http://schemas.microsoft.com/office/powerpoint/2010/main" val="420765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389D28-25E1-48C5-A924-1B5F979515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Kiitoksia mielenkiinnosta!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05C94603-D340-4AA8-B337-7A2AF105D6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363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38110D-36BB-485D-82A6-9299498646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Kysymyksiä &amp; keskustelua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419CDD99-0604-4445-A2CA-397004392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2432685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Pin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174</TotalTime>
  <Words>636</Words>
  <Application>Microsoft Office PowerPoint</Application>
  <PresentationFormat>Laajakuva</PresentationFormat>
  <Paragraphs>138</Paragraphs>
  <Slides>30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30</vt:i4>
      </vt:variant>
    </vt:vector>
  </HeadingPairs>
  <TitlesOfParts>
    <vt:vector size="34" baseType="lpstr">
      <vt:lpstr>Arial</vt:lpstr>
      <vt:lpstr>Trebuchet MS</vt:lpstr>
      <vt:lpstr>Wingdings 3</vt:lpstr>
      <vt:lpstr>Pinta</vt:lpstr>
      <vt:lpstr>Lintujen suojelu</vt:lpstr>
      <vt:lpstr>Päivän puheenaiheita</vt:lpstr>
      <vt:lpstr>Päivän puheenaiheita</vt:lpstr>
      <vt:lpstr>Miten ja miksi lintuja suojellaan?</vt:lpstr>
      <vt:lpstr>Miten ja miksi lintuja suojellaan?</vt:lpstr>
      <vt:lpstr>Miten ja miksi lintuja suojellaan?</vt:lpstr>
      <vt:lpstr>Miten ja miksi lintuja suojellaan?</vt:lpstr>
      <vt:lpstr>Miten ja miksi lintuja suojellaan?</vt:lpstr>
      <vt:lpstr>Miten ja miksi lintuja suojellaan?</vt:lpstr>
      <vt:lpstr>Miten ja miksi lintuja suojellaan?</vt:lpstr>
      <vt:lpstr>Miten ja miksi lintuja suojellaan?</vt:lpstr>
      <vt:lpstr>Miten ja miksi lintuja suojellaan?</vt:lpstr>
      <vt:lpstr>PowerPoint-esitys</vt:lpstr>
      <vt:lpstr>Esimerkki Helsingin Vanhankaupunginlahdelta </vt:lpstr>
      <vt:lpstr>Miten sinä voit auttaa suojelussa? </vt:lpstr>
      <vt:lpstr>Miten sinä voit auttaa suojelussa? </vt:lpstr>
      <vt:lpstr>Miten sinä voit auttaa suojelussa? </vt:lpstr>
      <vt:lpstr>Tiira ja sen käyttö</vt:lpstr>
      <vt:lpstr>Tiira ja sen käyttö</vt:lpstr>
      <vt:lpstr>Tiira ja sen käyttö</vt:lpstr>
      <vt:lpstr>Tiira ja sen käyttö</vt:lpstr>
      <vt:lpstr>Miten sinä voit auttaa suojelussa? </vt:lpstr>
      <vt:lpstr>Miten sinä voit auttaa suojelussa? </vt:lpstr>
      <vt:lpstr>Talvilintulaskennat</vt:lpstr>
      <vt:lpstr>Talvilintulaskennat</vt:lpstr>
      <vt:lpstr>Talvilintulaskennat</vt:lpstr>
      <vt:lpstr>Miten sinä voit auttaa suojelussa? </vt:lpstr>
      <vt:lpstr>Miten sinä voit auttaa suojelussa? </vt:lpstr>
      <vt:lpstr>Kiitoksia mielenkiinnosta!</vt:lpstr>
      <vt:lpstr>Kysymyksiä &amp; keskustelua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Lintujen suojelu</dc:title>
  <dc:creator>User1</dc:creator>
  <cp:lastModifiedBy>User1</cp:lastModifiedBy>
  <cp:revision>127</cp:revision>
  <dcterms:created xsi:type="dcterms:W3CDTF">2019-09-23T09:58:00Z</dcterms:created>
  <dcterms:modified xsi:type="dcterms:W3CDTF">2019-09-30T07:39:15Z</dcterms:modified>
</cp:coreProperties>
</file>