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58" r:id="rId5"/>
    <p:sldId id="259" r:id="rId6"/>
    <p:sldId id="275" r:id="rId7"/>
    <p:sldId id="261" r:id="rId8"/>
    <p:sldId id="260" r:id="rId9"/>
    <p:sldId id="263" r:id="rId10"/>
    <p:sldId id="276" r:id="rId11"/>
    <p:sldId id="264" r:id="rId12"/>
    <p:sldId id="262" r:id="rId13"/>
    <p:sldId id="265" r:id="rId14"/>
    <p:sldId id="269" r:id="rId15"/>
    <p:sldId id="271" r:id="rId16"/>
    <p:sldId id="266" r:id="rId17"/>
    <p:sldId id="277" r:id="rId18"/>
    <p:sldId id="267" r:id="rId19"/>
    <p:sldId id="268" r:id="rId20"/>
    <p:sldId id="270" r:id="rId21"/>
    <p:sldId id="272" r:id="rId22"/>
    <p:sldId id="273" r:id="rId2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6122B7-173D-4DB4-9348-C70F7D4C5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4C93E37-C6DF-4275-AEF5-1DF58F9911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0A4B7B1-DEAF-40D4-8147-A227E0EDE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9FFB-1DA5-4787-9219-909D38442748}" type="datetimeFigureOut">
              <a:rPr lang="fi-FI" smtClean="0"/>
              <a:t>5.10.2021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F332E2D-08A5-4683-8A7E-C289D69B6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68FC447-32B2-4380-A450-7FB826F10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7B6D-B773-4EC9-BEA4-0BD6DFCD845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774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89719E-29A5-44F8-BCFB-F3921B253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706127-865E-402B-9BAF-4B79D516C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6CD8733-1C5A-4686-A8FF-A2D34E3F4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9FFB-1DA5-4787-9219-909D38442748}" type="datetimeFigureOut">
              <a:rPr lang="fi-FI" smtClean="0"/>
              <a:t>5.10.2021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9132990-F508-40B2-816E-F45D8EF54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8BC1C3C-B4AF-4BCE-869F-DABF91AC0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7B6D-B773-4EC9-BEA4-0BD6DFCD845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5426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20B21C0-EB24-46F3-8A2F-D7813BD3D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7E99A25-C0E5-41C9-AC2C-72580EFB2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D1F7F3A-1310-440E-A19A-1A2BDB384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9FFB-1DA5-4787-9219-909D38442748}" type="datetimeFigureOut">
              <a:rPr lang="fi-FI" smtClean="0"/>
              <a:t>5.10.2021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3E31E47-DCC9-4466-9B52-E808509C7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7604547-6ABC-4A25-8127-BA0ADC031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7B6D-B773-4EC9-BEA4-0BD6DFCD845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0941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521A1B-D768-4559-800B-8920AF2A7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EA0DB6-C9CE-4DD0-AFD7-3D2FB695DA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60B3950-65B6-479A-B4BB-732A67B40F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59E7162-E147-4CE7-990D-6AE1CC1BA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9FFB-1DA5-4787-9219-909D38442748}" type="datetimeFigureOut">
              <a:rPr lang="fi-FI" smtClean="0"/>
              <a:t>5.10.2021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4D72E07-454B-42B4-A618-33845D526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A248CB7-5BA3-4420-93A5-E128E7D1E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7B6D-B773-4EC9-BEA4-0BD6DFCD845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3719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0975A2-B41D-49E5-93EA-009E4738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C2114E7-DD46-4BE9-9540-ED69EE8E0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7E8C995-716B-40B6-9F09-93C6FCC6C3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311B16E-5542-4AB7-9D73-83C1A01897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0D60873-2B8D-4291-969E-47892486A7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43556CE-F730-45CB-AF56-58903D572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9FFB-1DA5-4787-9219-909D38442748}" type="datetimeFigureOut">
              <a:rPr lang="fi-FI" smtClean="0"/>
              <a:t>5.10.2021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D7AA0226-D12A-455E-A0C2-20AB28092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96474C6A-BD83-4C93-8E43-4BF70607F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7B6D-B773-4EC9-BEA4-0BD6DFCD845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7076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6CF192-B6C3-49AF-9577-4066908C6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1EECD66-6D40-4242-8F91-0EC8BB3D2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9FFB-1DA5-4787-9219-909D38442748}" type="datetimeFigureOut">
              <a:rPr lang="fi-FI" smtClean="0"/>
              <a:t>5.10.2021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C73E439-3022-4323-8FE5-2D393D53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700F17A-F57A-4952-93A6-7AC2E5775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7B6D-B773-4EC9-BEA4-0BD6DFCD845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5179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90F6D0D-BCB6-4D8F-942B-946523852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9FFB-1DA5-4787-9219-909D38442748}" type="datetimeFigureOut">
              <a:rPr lang="fi-FI" smtClean="0"/>
              <a:t>5.10.2021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6353F12-9DFD-4B8B-978B-F88077389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CEA29A8-931D-4587-BE92-7800B193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7B6D-B773-4EC9-BEA4-0BD6DFCD845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0035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01AD1-5FFF-45E7-986A-AA5BF7D0D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CBC446A-8842-4C86-8874-BA2C85EF8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7467857-67F1-41F4-841C-0B5C44A79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05B512D-0A78-4775-8059-DA21F0853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9FFB-1DA5-4787-9219-909D38442748}" type="datetimeFigureOut">
              <a:rPr lang="fi-FI" smtClean="0"/>
              <a:t>5.10.2021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B178E6-6F24-4F58-B1DA-D9B7C1DF6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6081543-6CB4-4F23-BF14-319E072F4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7B6D-B773-4EC9-BEA4-0BD6DFCD845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2967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89CCE47-2B1A-4DFC-A779-48061014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99304EDB-2CE4-4D3E-B4BB-C7E9BFBDD7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4D87F13-022C-4C91-8DB5-08389BA52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72D8A10-A794-4EE8-BC78-CE736701F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9FFB-1DA5-4787-9219-909D38442748}" type="datetimeFigureOut">
              <a:rPr lang="fi-FI" smtClean="0"/>
              <a:t>5.10.2021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F79B2D7-A33C-4BC6-A7AC-499CAC4C3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309547E-F2DA-42AE-8A7C-5AE6E4603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7B6D-B773-4EC9-BEA4-0BD6DFCD845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9064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D12BEA-EE47-4B03-9CDF-C0F407821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46DEC1F-E953-418C-8741-ABEA0C9D59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0A41F8E-6F0C-472E-9CE2-08541FDB3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9FFB-1DA5-4787-9219-909D38442748}" type="datetimeFigureOut">
              <a:rPr lang="fi-FI" smtClean="0"/>
              <a:t>5.10.2021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9E882F5-D4C3-4588-B89C-C40E5FBF7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A134A3-456C-4A1F-B9EE-3ED712777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7B6D-B773-4EC9-BEA4-0BD6DFCD845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8421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0E6C1E21-87F6-417B-86A2-06143158B8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5D41A33-BFE0-4D86-83B2-6F3ADF530C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0AD7F81-2E00-4998-A490-F10446A72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9FFB-1DA5-4787-9219-909D38442748}" type="datetimeFigureOut">
              <a:rPr lang="fi-FI" smtClean="0"/>
              <a:t>5.10.2021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25B03D8-AA6B-4F73-8930-DEAB7CA8E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42422AD-AC38-4720-8382-29FF94B6D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7B6D-B773-4EC9-BEA4-0BD6DFCD845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6977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2530CD7-C228-49D0-9452-51D130A58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BA61170-87E2-4C0E-BC9C-F4149F0C6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CACC55C-4CFD-492F-A610-4911AF3A6C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89FFB-1DA5-4787-9219-909D38442748}" type="datetimeFigureOut">
              <a:rPr lang="fi-FI" smtClean="0"/>
              <a:t>5.10.2021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4BA48D3-E088-4695-A761-34E672890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37AB31B-A3F3-46C2-ABF5-5DF6E4E4D5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B7B6D-B773-4EC9-BEA4-0BD6DFCD845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233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 descr="Kuva, joka sisältää kohteen puu, ulko, laululintu, oksa&#10;&#10;Kuvaus luotu automaattisesti">
            <a:extLst>
              <a:ext uri="{FF2B5EF4-FFF2-40B4-BE49-F238E27FC236}">
                <a16:creationId xmlns:a16="http://schemas.microsoft.com/office/drawing/2014/main" id="{CD56E81C-E788-4882-B7C3-46B845A6CA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" r="3511" b="-1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170C240-5166-4237-9C43-424C5D2C4A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228" y="743447"/>
            <a:ext cx="397338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fi-FI" sz="4400" b="1" dirty="0"/>
              <a:t>Hyviä uutisia lintumaailmasta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EECB7A6-9C68-4AB1-9486-60332F38D1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229" y="4629234"/>
            <a:ext cx="397338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fi-FI"/>
              <a:t>Kulosaaren ympäristöpäivä 3.10.2021</a:t>
            </a:r>
          </a:p>
          <a:p>
            <a:pPr algn="l"/>
            <a:r>
              <a:rPr lang="fi-FI"/>
              <a:t>Juho Leppänen / Tringa ry</a:t>
            </a:r>
          </a:p>
        </p:txBody>
      </p:sp>
    </p:spTree>
    <p:extLst>
      <p:ext uri="{BB962C8B-B14F-4D97-AF65-F5344CB8AC3E}">
        <p14:creationId xmlns:p14="http://schemas.microsoft.com/office/powerpoint/2010/main" val="204790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 descr="Kuva, joka sisältää kohteen pöllö, puu, petolintu, ulko&#10;&#10;Kuvaus luotu automaattisesti">
            <a:extLst>
              <a:ext uri="{FF2B5EF4-FFF2-40B4-BE49-F238E27FC236}">
                <a16:creationId xmlns:a16="http://schemas.microsoft.com/office/drawing/2014/main" id="{7E87AADB-B238-4DA1-9485-3BEF044088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" r="11085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C451EC6-5E83-4C6C-9EF4-EEC7259AB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 err="1"/>
              <a:t>Linnuston</a:t>
            </a:r>
            <a:r>
              <a:rPr lang="en-US" sz="4800" b="1" dirty="0"/>
              <a:t> </a:t>
            </a:r>
            <a:r>
              <a:rPr lang="en-US" sz="4800" b="1" dirty="0" err="1"/>
              <a:t>tila</a:t>
            </a:r>
            <a:r>
              <a:rPr lang="en-US" sz="4800" b="1" dirty="0"/>
              <a:t> </a:t>
            </a:r>
            <a:r>
              <a:rPr lang="en-US" sz="4800" b="1" dirty="0" err="1"/>
              <a:t>Suomessa</a:t>
            </a:r>
            <a:endParaRPr lang="en-US" sz="48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8A34C6C-BD41-458F-A448-9F151EDC8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dirty="0" err="1"/>
              <a:t>Birdlifen</a:t>
            </a:r>
            <a:r>
              <a:rPr lang="en-US" sz="2000" dirty="0"/>
              <a:t> </a:t>
            </a:r>
            <a:r>
              <a:rPr lang="en-US" sz="2000" dirty="0" err="1"/>
              <a:t>raportti</a:t>
            </a:r>
            <a:r>
              <a:rPr lang="en-US" sz="2000" dirty="0"/>
              <a:t> </a:t>
            </a:r>
            <a:r>
              <a:rPr lang="en-US" sz="2000" dirty="0" err="1"/>
              <a:t>maaliskuu</a:t>
            </a:r>
            <a:r>
              <a:rPr lang="en-US" sz="2000" dirty="0"/>
              <a:t>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622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60B41F1B-F54F-4808-95DC-3D32EEA04B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9180" y="1280160"/>
            <a:ext cx="3255893" cy="4496173"/>
          </a:xfrm>
        </p:spPr>
        <p:txBody>
          <a:bodyPr>
            <a:normAutofit fontScale="92500" lnSpcReduction="10000"/>
          </a:bodyPr>
          <a:lstStyle/>
          <a:p>
            <a:r>
              <a:rPr lang="fi-FI" sz="2400" dirty="0"/>
              <a:t>Suomessa pesivistä lintulajeista (n. 250) joka toinen on </a:t>
            </a:r>
            <a:r>
              <a:rPr lang="fi-FI" sz="2400" b="1" dirty="0"/>
              <a:t>punaisella listalla.</a:t>
            </a:r>
          </a:p>
          <a:p>
            <a:r>
              <a:rPr lang="fi-FI" sz="2400" dirty="0"/>
              <a:t>Eniten uhanalaisia lajeja lintuvesillä, metsissä, tuntureilla ja maatalousympäristössä.</a:t>
            </a:r>
          </a:p>
          <a:p>
            <a:r>
              <a:rPr lang="fi-FI" sz="2400" dirty="0"/>
              <a:t>Tärkeimmät uhanalaistumisen syyt: vesistöjen tilan heikkeneminen, voimaperäinen maa- ja metsätalous sekä ilmastonmuutos.</a:t>
            </a:r>
          </a:p>
        </p:txBody>
      </p:sp>
      <p:sp>
        <p:nvSpPr>
          <p:cNvPr id="45" name="Sisällön paikkamerkki 44">
            <a:extLst>
              <a:ext uri="{FF2B5EF4-FFF2-40B4-BE49-F238E27FC236}">
                <a16:creationId xmlns:a16="http://schemas.microsoft.com/office/drawing/2014/main" id="{D76C9D6C-141E-478B-8E6A-F7B400481E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280160"/>
            <a:ext cx="3001256" cy="44961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sz="2400" dirty="0"/>
              <a:t>Uhanalaisuus ei välttämättä tarkoita harvinaisuutta </a:t>
            </a:r>
            <a:r>
              <a:rPr lang="fi-FI" sz="2400" dirty="0">
                <a:sym typeface="Wingdings" panose="05000000000000000000" pitchFamily="2" charset="2"/>
              </a:rPr>
              <a:t> runsaslukuinenkin laji voi olla uhanalainen. </a:t>
            </a:r>
          </a:p>
          <a:p>
            <a:pPr marL="0" indent="0">
              <a:buNone/>
            </a:pPr>
            <a:r>
              <a:rPr lang="fi-FI" sz="2400" dirty="0">
                <a:sym typeface="Wingdings" panose="05000000000000000000" pitchFamily="2" charset="2"/>
              </a:rPr>
              <a:t>Esimerkki: varpunen (EN) ja hömötiainen (EN)</a:t>
            </a:r>
          </a:p>
          <a:p>
            <a:pPr marL="0" indent="0">
              <a:buNone/>
            </a:pPr>
            <a:r>
              <a:rPr lang="fi-FI" sz="2400" dirty="0">
                <a:sym typeface="Wingdings" panose="05000000000000000000" pitchFamily="2" charset="2"/>
              </a:rPr>
              <a:t>Uhanalaisuusluokituksen takana kannan nopea, voimakas taantuma.</a:t>
            </a:r>
          </a:p>
          <a:p>
            <a:pPr marL="0" indent="0">
              <a:buNone/>
            </a:pPr>
            <a:endParaRPr lang="fi-FI" sz="20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903354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4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 descr="Kuva, joka sisältää kohteen puu, lintu, istuminen, oksa&#10;&#10;Kuvaus luotu automaattisesti">
            <a:extLst>
              <a:ext uri="{FF2B5EF4-FFF2-40B4-BE49-F238E27FC236}">
                <a16:creationId xmlns:a16="http://schemas.microsoft.com/office/drawing/2014/main" id="{552B6EB8-27CD-420C-837D-4968A74C14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9" b="695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78097C6-ED51-4E39-BDC4-B2E53849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Hyvä uutinen 1: pohjansirkku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291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1D5E1EF-D7C2-4D96-86AC-CFD473F7C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662" y="312516"/>
            <a:ext cx="4391705" cy="62734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200" dirty="0" err="1"/>
              <a:t>Keskikokoinen</a:t>
            </a:r>
            <a:r>
              <a:rPr lang="en-US" sz="2200" dirty="0"/>
              <a:t> </a:t>
            </a:r>
            <a:r>
              <a:rPr lang="en-US" sz="2200" dirty="0" err="1"/>
              <a:t>sirkku</a:t>
            </a:r>
            <a:r>
              <a:rPr lang="en-US" sz="2200" dirty="0"/>
              <a:t>. </a:t>
            </a:r>
            <a:r>
              <a:rPr lang="en-US" sz="2200" dirty="0" err="1"/>
              <a:t>Pituus</a:t>
            </a:r>
            <a:r>
              <a:rPr lang="en-US" sz="2200" dirty="0"/>
              <a:t> 13-14,5 cm, </a:t>
            </a:r>
            <a:r>
              <a:rPr lang="en-US" sz="2200" dirty="0" err="1"/>
              <a:t>paino</a:t>
            </a:r>
            <a:r>
              <a:rPr lang="en-US" sz="2200" dirty="0"/>
              <a:t> 16,5-23 g.</a:t>
            </a:r>
          </a:p>
          <a:p>
            <a:pPr marL="0" indent="0">
              <a:buNone/>
            </a:pPr>
            <a:r>
              <a:rPr lang="en-US" sz="2200" dirty="0" err="1"/>
              <a:t>Tuntomerkit</a:t>
            </a:r>
            <a:r>
              <a:rPr lang="en-US" sz="2200" dirty="0"/>
              <a:t>: </a:t>
            </a:r>
            <a:r>
              <a:rPr lang="en-US" sz="2200" dirty="0" err="1"/>
              <a:t>valkoinen</a:t>
            </a:r>
            <a:r>
              <a:rPr lang="en-US" sz="2200" dirty="0"/>
              <a:t> </a:t>
            </a:r>
            <a:r>
              <a:rPr lang="en-US" sz="2200" dirty="0" err="1"/>
              <a:t>vatsa</a:t>
            </a:r>
            <a:r>
              <a:rPr lang="en-US" sz="2200" dirty="0"/>
              <a:t>, </a:t>
            </a:r>
            <a:r>
              <a:rPr lang="en-US" sz="2200" dirty="0" err="1"/>
              <a:t>punaruskea</a:t>
            </a:r>
            <a:r>
              <a:rPr lang="en-US" sz="2200" dirty="0"/>
              <a:t> </a:t>
            </a:r>
            <a:r>
              <a:rPr lang="en-US" sz="2200" dirty="0" err="1"/>
              <a:t>juovitus</a:t>
            </a:r>
            <a:r>
              <a:rPr lang="en-US" sz="2200" dirty="0"/>
              <a:t> </a:t>
            </a:r>
            <a:r>
              <a:rPr lang="en-US" sz="2200" dirty="0" err="1"/>
              <a:t>rinnassa</a:t>
            </a:r>
            <a:r>
              <a:rPr lang="en-US" sz="2200" dirty="0"/>
              <a:t> ja </a:t>
            </a:r>
            <a:r>
              <a:rPr lang="en-US" sz="2200" dirty="0" err="1"/>
              <a:t>kupeilla</a:t>
            </a:r>
            <a:r>
              <a:rPr lang="en-US" sz="2200" dirty="0"/>
              <a:t>, </a:t>
            </a:r>
            <a:r>
              <a:rPr lang="en-US" sz="2200" dirty="0" err="1"/>
              <a:t>ruskea</a:t>
            </a:r>
            <a:r>
              <a:rPr lang="en-US" sz="2200" dirty="0"/>
              <a:t> </a:t>
            </a:r>
            <a:r>
              <a:rPr lang="en-US" sz="2200" dirty="0" err="1"/>
              <a:t>yläperä</a:t>
            </a:r>
            <a:r>
              <a:rPr lang="en-US" sz="2200" dirty="0"/>
              <a:t>. </a:t>
            </a:r>
            <a:r>
              <a:rPr lang="en-US" sz="2200" dirty="0" err="1"/>
              <a:t>Kesäpukuisella</a:t>
            </a:r>
            <a:r>
              <a:rPr lang="en-US" sz="2200" dirty="0"/>
              <a:t> </a:t>
            </a:r>
            <a:r>
              <a:rPr lang="en-US" sz="2200" dirty="0" err="1"/>
              <a:t>koiraalla</a:t>
            </a:r>
            <a:r>
              <a:rPr lang="en-US" sz="2200" dirty="0"/>
              <a:t> </a:t>
            </a:r>
            <a:r>
              <a:rPr lang="en-US" sz="2200" dirty="0" err="1"/>
              <a:t>mustavalkea</a:t>
            </a:r>
            <a:r>
              <a:rPr lang="en-US" sz="2200" dirty="0"/>
              <a:t>, </a:t>
            </a:r>
            <a:r>
              <a:rPr lang="en-US" sz="2200" dirty="0" err="1"/>
              <a:t>kirjava</a:t>
            </a:r>
            <a:r>
              <a:rPr lang="en-US" sz="2200" dirty="0"/>
              <a:t> </a:t>
            </a:r>
            <a:r>
              <a:rPr lang="en-US" sz="2200" dirty="0" err="1"/>
              <a:t>pää</a:t>
            </a:r>
            <a:r>
              <a:rPr lang="en-US" sz="2200" dirty="0"/>
              <a:t>. 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 err="1"/>
              <a:t>Suomessa</a:t>
            </a:r>
            <a:r>
              <a:rPr lang="en-US" sz="2200" dirty="0"/>
              <a:t> ja </a:t>
            </a:r>
            <a:r>
              <a:rPr lang="en-US" sz="2200" dirty="0" err="1"/>
              <a:t>maailmanlaajuisesti</a:t>
            </a:r>
            <a:r>
              <a:rPr lang="en-US" sz="2200" dirty="0"/>
              <a:t> </a:t>
            </a:r>
            <a:r>
              <a:rPr lang="en-US" sz="2200" dirty="0" err="1"/>
              <a:t>taantunut</a:t>
            </a:r>
            <a:r>
              <a:rPr lang="en-US" sz="2200" dirty="0"/>
              <a:t> </a:t>
            </a:r>
            <a:r>
              <a:rPr lang="en-US" sz="2200" dirty="0" err="1"/>
              <a:t>laji</a:t>
            </a:r>
            <a:r>
              <a:rPr lang="en-US" sz="2200" dirty="0"/>
              <a:t>. </a:t>
            </a:r>
          </a:p>
          <a:p>
            <a:pPr marL="0" indent="0">
              <a:buNone/>
            </a:pPr>
            <a:r>
              <a:rPr lang="en-US" sz="2200" dirty="0" err="1"/>
              <a:t>Suomen</a:t>
            </a:r>
            <a:r>
              <a:rPr lang="en-US" sz="2200" dirty="0"/>
              <a:t> </a:t>
            </a:r>
            <a:r>
              <a:rPr lang="en-US" sz="2200" dirty="0" err="1"/>
              <a:t>kanta</a:t>
            </a:r>
            <a:r>
              <a:rPr lang="en-US" sz="2200" dirty="0"/>
              <a:t> </a:t>
            </a:r>
            <a:r>
              <a:rPr lang="en-US" sz="2200" dirty="0" err="1"/>
              <a:t>vähentynyt</a:t>
            </a:r>
            <a:r>
              <a:rPr lang="en-US" sz="2200" dirty="0"/>
              <a:t> 1970-luvun </a:t>
            </a:r>
            <a:r>
              <a:rPr lang="en-US" sz="2200" dirty="0" err="1"/>
              <a:t>lopulta</a:t>
            </a:r>
            <a:r>
              <a:rPr lang="en-US" sz="2200" dirty="0"/>
              <a:t> 2010-luvulle </a:t>
            </a:r>
            <a:r>
              <a:rPr lang="en-US" sz="2200" b="1" dirty="0" err="1"/>
              <a:t>jopa</a:t>
            </a:r>
            <a:r>
              <a:rPr lang="en-US" sz="2200" b="1" dirty="0"/>
              <a:t> 80 </a:t>
            </a:r>
            <a:r>
              <a:rPr lang="en-US" sz="2200" b="1" dirty="0" err="1"/>
              <a:t>prosenttia</a:t>
            </a:r>
            <a:r>
              <a:rPr lang="en-US" sz="2200" b="1" dirty="0"/>
              <a:t>. </a:t>
            </a:r>
            <a:endParaRPr lang="en-US" sz="2200" dirty="0"/>
          </a:p>
          <a:p>
            <a:pPr marL="0" indent="0">
              <a:buNone/>
            </a:pPr>
            <a:r>
              <a:rPr lang="en-US" sz="2200" dirty="0" err="1"/>
              <a:t>Uhanalaisuus</a:t>
            </a:r>
            <a:r>
              <a:rPr lang="en-US" sz="2200" dirty="0"/>
              <a:t>: </a:t>
            </a:r>
            <a:r>
              <a:rPr lang="en-US" sz="2200" dirty="0" err="1"/>
              <a:t>Suomessa</a:t>
            </a:r>
            <a:r>
              <a:rPr lang="en-US" sz="2200" dirty="0"/>
              <a:t> </a:t>
            </a:r>
            <a:r>
              <a:rPr lang="en-US" sz="2200" dirty="0" err="1"/>
              <a:t>silmälläpidettävä</a:t>
            </a:r>
            <a:r>
              <a:rPr lang="en-US" sz="2200" dirty="0"/>
              <a:t> (NT), </a:t>
            </a:r>
            <a:r>
              <a:rPr lang="en-US" sz="2200" dirty="0" err="1"/>
              <a:t>kv</a:t>
            </a:r>
            <a:r>
              <a:rPr lang="en-US" sz="2200" dirty="0"/>
              <a:t>. </a:t>
            </a:r>
            <a:r>
              <a:rPr lang="en-US" sz="2200" dirty="0" err="1"/>
              <a:t>vaarantunut</a:t>
            </a:r>
            <a:r>
              <a:rPr lang="en-US" sz="2200" dirty="0"/>
              <a:t> (VU).</a:t>
            </a:r>
          </a:p>
          <a:p>
            <a:pPr marL="0" indent="0">
              <a:buNone/>
            </a:pPr>
            <a:r>
              <a:rPr lang="en-US" sz="2200" dirty="0" err="1"/>
              <a:t>Pesimäkanta</a:t>
            </a:r>
            <a:r>
              <a:rPr lang="en-US" sz="2200" dirty="0"/>
              <a:t> </a:t>
            </a:r>
            <a:r>
              <a:rPr lang="en-US" sz="2200" dirty="0" err="1"/>
              <a:t>vahvin</a:t>
            </a:r>
            <a:r>
              <a:rPr lang="en-US" sz="2200" dirty="0"/>
              <a:t> </a:t>
            </a:r>
            <a:r>
              <a:rPr lang="en-US" sz="2200" dirty="0" err="1"/>
              <a:t>Pohjois-Karjalan</a:t>
            </a:r>
            <a:r>
              <a:rPr lang="en-US" sz="2200" dirty="0"/>
              <a:t> </a:t>
            </a:r>
            <a:r>
              <a:rPr lang="en-US" sz="2200" dirty="0" err="1"/>
              <a:t>itäosista</a:t>
            </a:r>
            <a:r>
              <a:rPr lang="en-US" sz="2200" dirty="0"/>
              <a:t> </a:t>
            </a:r>
            <a:r>
              <a:rPr lang="en-US" sz="2200" dirty="0" err="1"/>
              <a:t>Kainuuseen</a:t>
            </a:r>
            <a:r>
              <a:rPr lang="en-US" sz="2200" dirty="0"/>
              <a:t> ja </a:t>
            </a:r>
            <a:r>
              <a:rPr lang="en-US" sz="2200" dirty="0" err="1"/>
              <a:t>Etelä-Lappiin</a:t>
            </a:r>
            <a:r>
              <a:rPr lang="en-US" sz="2200" dirty="0"/>
              <a:t> </a:t>
            </a:r>
            <a:r>
              <a:rPr lang="en-US" sz="2200" dirty="0" err="1"/>
              <a:t>ulottuvalla</a:t>
            </a:r>
            <a:r>
              <a:rPr lang="en-US" sz="2200" dirty="0"/>
              <a:t> </a:t>
            </a:r>
            <a:r>
              <a:rPr lang="en-US" sz="2200" dirty="0" err="1"/>
              <a:t>alueella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Sisällön paikkamerkki 4" descr="Kuva, joka sisältää kohteen puu, lintu, istuminen, oksa&#10;&#10;Kuvaus luotu automaattisesti">
            <a:extLst>
              <a:ext uri="{FF2B5EF4-FFF2-40B4-BE49-F238E27FC236}">
                <a16:creationId xmlns:a16="http://schemas.microsoft.com/office/drawing/2014/main" id="{EC8AF825-685C-49F7-83F6-8774049756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0" r="15361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5525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E06A508-4E61-4F65-94B5-344AF60CE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4280" y="165814"/>
            <a:ext cx="5034987" cy="63429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 dirty="0" err="1"/>
              <a:t>Pohjansirkkujen</a:t>
            </a:r>
            <a:r>
              <a:rPr lang="en-US" sz="2200" dirty="0"/>
              <a:t> </a:t>
            </a:r>
            <a:r>
              <a:rPr lang="en-US" sz="2200" dirty="0" err="1"/>
              <a:t>ennätyssyksy</a:t>
            </a:r>
            <a:r>
              <a:rPr lang="en-US" sz="2200" dirty="0"/>
              <a:t> 2021!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 err="1"/>
              <a:t>Muuttavia</a:t>
            </a:r>
            <a:r>
              <a:rPr lang="en-US" sz="2200" dirty="0"/>
              <a:t> </a:t>
            </a:r>
            <a:r>
              <a:rPr lang="en-US" sz="2200" dirty="0" err="1"/>
              <a:t>lintuja</a:t>
            </a:r>
            <a:r>
              <a:rPr lang="en-US" sz="2200" dirty="0"/>
              <a:t> </a:t>
            </a:r>
            <a:r>
              <a:rPr lang="en-US" sz="2200" dirty="0" err="1"/>
              <a:t>havaittu</a:t>
            </a:r>
            <a:r>
              <a:rPr lang="en-US" sz="2200" dirty="0"/>
              <a:t> </a:t>
            </a:r>
            <a:r>
              <a:rPr lang="en-US" sz="2200" dirty="0" err="1"/>
              <a:t>enemmän</a:t>
            </a:r>
            <a:r>
              <a:rPr lang="en-US" sz="2200" dirty="0"/>
              <a:t> </a:t>
            </a:r>
            <a:r>
              <a:rPr lang="en-US" sz="2200" dirty="0" err="1"/>
              <a:t>kuin</a:t>
            </a:r>
            <a:r>
              <a:rPr lang="en-US" sz="2200" dirty="0"/>
              <a:t> </a:t>
            </a:r>
            <a:r>
              <a:rPr lang="en-US" sz="2200" dirty="0" err="1"/>
              <a:t>kertaakaan</a:t>
            </a:r>
            <a:r>
              <a:rPr lang="en-US" sz="2200" dirty="0"/>
              <a:t> </a:t>
            </a:r>
            <a:r>
              <a:rPr lang="en-US" sz="2200" dirty="0" err="1"/>
              <a:t>yli</a:t>
            </a:r>
            <a:r>
              <a:rPr lang="en-US" sz="2200" dirty="0"/>
              <a:t> </a:t>
            </a:r>
            <a:r>
              <a:rPr lang="en-US" sz="2200" dirty="0" err="1"/>
              <a:t>kymmeneen</a:t>
            </a:r>
            <a:r>
              <a:rPr lang="en-US" sz="2200" dirty="0"/>
              <a:t> </a:t>
            </a:r>
            <a:r>
              <a:rPr lang="en-US" sz="2200" dirty="0" err="1"/>
              <a:t>vuoteen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r>
              <a:rPr lang="en-US" sz="2200" dirty="0" err="1"/>
              <a:t>Havaintoja</a:t>
            </a:r>
            <a:r>
              <a:rPr lang="en-US" sz="2200" dirty="0"/>
              <a:t> </a:t>
            </a:r>
            <a:r>
              <a:rPr lang="en-US" sz="2200" dirty="0" err="1"/>
              <a:t>liki</a:t>
            </a:r>
            <a:r>
              <a:rPr lang="en-US" sz="2200" dirty="0"/>
              <a:t> </a:t>
            </a:r>
            <a:r>
              <a:rPr lang="en-US" sz="2200" dirty="0" err="1"/>
              <a:t>koko</a:t>
            </a:r>
            <a:r>
              <a:rPr lang="en-US" sz="2200" dirty="0"/>
              <a:t> </a:t>
            </a:r>
            <a:r>
              <a:rPr lang="en-US" sz="2200" dirty="0" err="1"/>
              <a:t>maasta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 err="1"/>
              <a:t>Tringan</a:t>
            </a:r>
            <a:r>
              <a:rPr lang="en-US" sz="2200" dirty="0"/>
              <a:t> </a:t>
            </a:r>
            <a:r>
              <a:rPr lang="en-US" sz="2200" dirty="0" err="1"/>
              <a:t>alueella</a:t>
            </a:r>
            <a:r>
              <a:rPr lang="en-US" sz="2200" dirty="0"/>
              <a:t> </a:t>
            </a:r>
            <a:r>
              <a:rPr lang="en-US" sz="2200" dirty="0" err="1"/>
              <a:t>syyskuun</a:t>
            </a:r>
            <a:r>
              <a:rPr lang="en-US" sz="2200" dirty="0"/>
              <a:t> </a:t>
            </a:r>
            <a:r>
              <a:rPr lang="en-US" sz="2200" dirty="0" err="1"/>
              <a:t>alussa</a:t>
            </a:r>
            <a:r>
              <a:rPr lang="en-US" sz="2200" dirty="0"/>
              <a:t> n. 60 </a:t>
            </a:r>
            <a:r>
              <a:rPr lang="en-US" sz="2200" dirty="0" err="1"/>
              <a:t>havaittua</a:t>
            </a:r>
            <a:r>
              <a:rPr lang="en-US" sz="2200" dirty="0"/>
              <a:t> </a:t>
            </a:r>
            <a:r>
              <a:rPr lang="en-US" sz="2200" dirty="0" err="1"/>
              <a:t>pohjansirkkua</a:t>
            </a:r>
            <a:r>
              <a:rPr lang="en-US" sz="2200" dirty="0"/>
              <a:t> </a:t>
            </a:r>
            <a:r>
              <a:rPr lang="en-US" sz="2200" dirty="0">
                <a:sym typeface="Wingdings" panose="05000000000000000000" pitchFamily="2" charset="2"/>
              </a:rPr>
              <a:t> </a:t>
            </a:r>
            <a:r>
              <a:rPr lang="en-US" sz="2200" dirty="0" err="1">
                <a:sym typeface="Wingdings" panose="05000000000000000000" pitchFamily="2" charset="2"/>
              </a:rPr>
              <a:t>viimeksi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näin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paljon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varhain</a:t>
            </a:r>
            <a:r>
              <a:rPr lang="en-US" sz="2200" dirty="0">
                <a:sym typeface="Wingdings" panose="05000000000000000000" pitchFamily="2" charset="2"/>
              </a:rPr>
              <a:t> 1990-luvulla.</a:t>
            </a:r>
          </a:p>
          <a:p>
            <a:pPr marL="0" indent="0">
              <a:buNone/>
            </a:pPr>
            <a:r>
              <a:rPr lang="en-US" sz="2200" dirty="0" err="1">
                <a:sym typeface="Wingdings" panose="05000000000000000000" pitchFamily="2" charset="2"/>
              </a:rPr>
              <a:t>Huippuvuosi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Tringan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alueella</a:t>
            </a:r>
            <a:r>
              <a:rPr lang="en-US" sz="2200" dirty="0">
                <a:sym typeface="Wingdings" panose="05000000000000000000" pitchFamily="2" charset="2"/>
              </a:rPr>
              <a:t> 1981  n. 250 </a:t>
            </a:r>
            <a:r>
              <a:rPr lang="en-US" sz="2200" dirty="0" err="1">
                <a:sym typeface="Wingdings" panose="05000000000000000000" pitchFamily="2" charset="2"/>
              </a:rPr>
              <a:t>yksilöä</a:t>
            </a:r>
            <a:r>
              <a:rPr lang="en-US" sz="2200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r>
              <a:rPr lang="en-US" sz="2200" dirty="0" err="1">
                <a:sym typeface="Wingdings" panose="05000000000000000000" pitchFamily="2" charset="2"/>
              </a:rPr>
              <a:t>Lajin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todettiin</a:t>
            </a:r>
            <a:r>
              <a:rPr lang="en-US" sz="2200" dirty="0">
                <a:sym typeface="Wingdings" panose="05000000000000000000" pitchFamily="2" charset="2"/>
              </a:rPr>
              <a:t> v. 2011 </a:t>
            </a:r>
            <a:r>
              <a:rPr lang="en-US" sz="2200" dirty="0" err="1">
                <a:sym typeface="Wingdings" panose="05000000000000000000" pitchFamily="2" charset="2"/>
              </a:rPr>
              <a:t>kadonneen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lähes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kokonaan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eteläisestä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Suomesta</a:t>
            </a:r>
            <a:r>
              <a:rPr lang="en-US" sz="2200" dirty="0">
                <a:sym typeface="Wingdings" panose="05000000000000000000" pitchFamily="2" charset="2"/>
              </a:rPr>
              <a:t>. </a:t>
            </a:r>
          </a:p>
          <a:p>
            <a:pPr marL="0" indent="0">
              <a:buNone/>
            </a:pPr>
            <a:endParaRPr lang="en-US" sz="2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200" b="1" dirty="0" err="1">
                <a:sym typeface="Wingdings" panose="05000000000000000000" pitchFamily="2" charset="2"/>
              </a:rPr>
              <a:t>Mistä</a:t>
            </a:r>
            <a:r>
              <a:rPr lang="en-US" sz="2200" b="1" dirty="0">
                <a:sym typeface="Wingdings" panose="05000000000000000000" pitchFamily="2" charset="2"/>
              </a:rPr>
              <a:t> </a:t>
            </a:r>
            <a:r>
              <a:rPr lang="en-US" sz="2200" b="1" dirty="0" err="1">
                <a:sym typeface="Wingdings" panose="05000000000000000000" pitchFamily="2" charset="2"/>
              </a:rPr>
              <a:t>tulokset</a:t>
            </a:r>
            <a:r>
              <a:rPr lang="en-US" sz="2200" b="1" dirty="0">
                <a:sym typeface="Wingdings" panose="05000000000000000000" pitchFamily="2" charset="2"/>
              </a:rPr>
              <a:t> </a:t>
            </a:r>
            <a:r>
              <a:rPr lang="en-US" sz="2200" b="1" dirty="0" err="1">
                <a:sym typeface="Wingdings" panose="05000000000000000000" pitchFamily="2" charset="2"/>
              </a:rPr>
              <a:t>johtuvat</a:t>
            </a:r>
            <a:r>
              <a:rPr lang="en-US" sz="2200" b="1" dirty="0">
                <a:sym typeface="Wingdings" panose="05000000000000000000" pitchFamily="2" charset="2"/>
              </a:rPr>
              <a:t>?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6" name="Sisällön paikkamerkki 5" descr="Kuva, joka sisältää kohteen kartta&#10;&#10;Kuvaus luotu automaattisesti">
            <a:extLst>
              <a:ext uri="{FF2B5EF4-FFF2-40B4-BE49-F238E27FC236}">
                <a16:creationId xmlns:a16="http://schemas.microsoft.com/office/drawing/2014/main" id="{3E6B078F-4CAD-49B8-BBDA-276FE22280D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57" r="19477" b="1"/>
          <a:stretch/>
        </p:blipFill>
        <p:spPr>
          <a:xfrm>
            <a:off x="5443870" y="10"/>
            <a:ext cx="6746607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9214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6200C8D-9E54-4D2B-A085-CDDC97824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91386"/>
            <a:ext cx="4243589" cy="60021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1. </a:t>
            </a:r>
            <a:r>
              <a:rPr lang="en-US" sz="2200" dirty="0" err="1"/>
              <a:t>Onnistuneet</a:t>
            </a:r>
            <a:r>
              <a:rPr lang="en-US" sz="2200" dirty="0"/>
              <a:t> </a:t>
            </a:r>
            <a:r>
              <a:rPr lang="en-US" sz="2200" dirty="0" err="1"/>
              <a:t>pesinnät</a:t>
            </a:r>
            <a:r>
              <a:rPr lang="en-US" sz="2200" dirty="0"/>
              <a:t> </a:t>
            </a:r>
            <a:r>
              <a:rPr lang="en-US" sz="2200" dirty="0" err="1"/>
              <a:t>vuonna</a:t>
            </a:r>
            <a:r>
              <a:rPr lang="en-US" sz="2200" dirty="0"/>
              <a:t> 2021 </a:t>
            </a:r>
            <a:r>
              <a:rPr lang="en-US" sz="2200" dirty="0">
                <a:sym typeface="Wingdings" panose="05000000000000000000" pitchFamily="2" charset="2"/>
              </a:rPr>
              <a:t> </a:t>
            </a:r>
            <a:r>
              <a:rPr lang="en-US" sz="2200" dirty="0" err="1">
                <a:sym typeface="Wingdings" panose="05000000000000000000" pitchFamily="2" charset="2"/>
              </a:rPr>
              <a:t>poikastuotto</a:t>
            </a:r>
            <a:r>
              <a:rPr lang="en-US" sz="2200" dirty="0">
                <a:sym typeface="Wingdings" panose="05000000000000000000" pitchFamily="2" charset="2"/>
              </a:rPr>
              <a:t> ja </a:t>
            </a:r>
            <a:r>
              <a:rPr lang="en-US" sz="2200" dirty="0" err="1">
                <a:sym typeface="Wingdings" panose="05000000000000000000" pitchFamily="2" charset="2"/>
              </a:rPr>
              <a:t>pesimäkannan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kasvu</a:t>
            </a:r>
            <a:r>
              <a:rPr lang="en-US" sz="2200" dirty="0">
                <a:sym typeface="Wingdings" panose="05000000000000000000" pitchFamily="2" charset="2"/>
              </a:rPr>
              <a:t>. </a:t>
            </a:r>
          </a:p>
          <a:p>
            <a:pPr marL="0" indent="0">
              <a:buNone/>
            </a:pPr>
            <a:r>
              <a:rPr lang="en-US" sz="2200" dirty="0"/>
              <a:t>2. </a:t>
            </a:r>
            <a:r>
              <a:rPr lang="en-US" sz="2200" dirty="0" err="1"/>
              <a:t>Suotuisat</a:t>
            </a:r>
            <a:r>
              <a:rPr lang="en-US" sz="2200" dirty="0"/>
              <a:t> </a:t>
            </a:r>
            <a:r>
              <a:rPr lang="en-US" sz="2200" dirty="0" err="1"/>
              <a:t>itävirtaukset</a:t>
            </a:r>
            <a:r>
              <a:rPr lang="en-US" sz="2200" dirty="0"/>
              <a:t> </a:t>
            </a:r>
            <a:r>
              <a:rPr lang="en-US" sz="2200" dirty="0" err="1"/>
              <a:t>kevätmuuton</a:t>
            </a:r>
            <a:r>
              <a:rPr lang="en-US" sz="2200" dirty="0"/>
              <a:t> </a:t>
            </a:r>
            <a:r>
              <a:rPr lang="en-US" sz="2200" dirty="0" err="1"/>
              <a:t>aikaan</a:t>
            </a:r>
            <a:r>
              <a:rPr lang="en-US" sz="2200" dirty="0"/>
              <a:t> </a:t>
            </a:r>
            <a:r>
              <a:rPr lang="en-US" sz="2200" dirty="0">
                <a:sym typeface="Wingdings" panose="05000000000000000000" pitchFamily="2" charset="2"/>
              </a:rPr>
              <a:t> </a:t>
            </a:r>
            <a:r>
              <a:rPr lang="en-US" sz="2200" dirty="0" err="1">
                <a:sym typeface="Wingdings" panose="05000000000000000000" pitchFamily="2" charset="2"/>
              </a:rPr>
              <a:t>lintuja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saapui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Suomeen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idästä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enemmän</a:t>
            </a:r>
            <a:r>
              <a:rPr lang="en-US" sz="2200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endParaRPr lang="en-US" sz="2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200" dirty="0">
                <a:sym typeface="Wingdings" panose="05000000000000000000" pitchFamily="2" charset="2"/>
              </a:rPr>
              <a:t>3. </a:t>
            </a:r>
            <a:r>
              <a:rPr lang="en-US" sz="2200" dirty="0" err="1">
                <a:sym typeface="Wingdings" panose="05000000000000000000" pitchFamily="2" charset="2"/>
              </a:rPr>
              <a:t>Lajin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tarkkailuun</a:t>
            </a:r>
            <a:r>
              <a:rPr lang="en-US" sz="2200" dirty="0">
                <a:sym typeface="Wingdings" panose="05000000000000000000" pitchFamily="2" charset="2"/>
              </a:rPr>
              <a:t> ja </a:t>
            </a:r>
            <a:r>
              <a:rPr lang="en-US" sz="2200" dirty="0" err="1">
                <a:sym typeface="Wingdings" panose="05000000000000000000" pitchFamily="2" charset="2"/>
              </a:rPr>
              <a:t>rengastukseen</a:t>
            </a:r>
            <a:r>
              <a:rPr lang="en-US" sz="2200" dirty="0">
                <a:sym typeface="Wingdings" panose="05000000000000000000" pitchFamily="2" charset="2"/>
              </a:rPr>
              <a:t> on </a:t>
            </a:r>
            <a:r>
              <a:rPr lang="en-US" sz="2200" dirty="0" err="1">
                <a:sym typeface="Wingdings" panose="05000000000000000000" pitchFamily="2" charset="2"/>
              </a:rPr>
              <a:t>panostettu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viime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vuosina</a:t>
            </a:r>
            <a:r>
              <a:rPr lang="en-US" sz="2200" dirty="0">
                <a:sym typeface="Wingdings" panose="05000000000000000000" pitchFamily="2" charset="2"/>
              </a:rPr>
              <a:t>  </a:t>
            </a:r>
            <a:r>
              <a:rPr lang="en-US" sz="2200" dirty="0" err="1">
                <a:sym typeface="Wingdings" panose="05000000000000000000" pitchFamily="2" charset="2"/>
              </a:rPr>
              <a:t>lintuja</a:t>
            </a:r>
            <a:r>
              <a:rPr lang="en-US" sz="2200" dirty="0">
                <a:sym typeface="Wingdings" panose="05000000000000000000" pitchFamily="2" charset="2"/>
              </a:rPr>
              <a:t> on </a:t>
            </a:r>
            <a:r>
              <a:rPr lang="en-US" sz="2200" dirty="0" err="1">
                <a:sym typeface="Wingdings" panose="05000000000000000000" pitchFamily="2" charset="2"/>
              </a:rPr>
              <a:t>havaittu</a:t>
            </a:r>
            <a:r>
              <a:rPr lang="en-US" sz="2200" dirty="0">
                <a:sym typeface="Wingdings" panose="05000000000000000000" pitchFamily="2" charset="2"/>
              </a:rPr>
              <a:t> ja </a:t>
            </a:r>
            <a:r>
              <a:rPr lang="en-US" sz="2200" dirty="0" err="1">
                <a:sym typeface="Wingdings" panose="05000000000000000000" pitchFamily="2" charset="2"/>
              </a:rPr>
              <a:t>rengastettu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200" dirty="0" err="1">
                <a:sym typeface="Wingdings" panose="05000000000000000000" pitchFamily="2" charset="2"/>
              </a:rPr>
              <a:t>enemmän</a:t>
            </a:r>
            <a:r>
              <a:rPr lang="en-US" sz="2200" dirty="0">
                <a:sym typeface="Wingdings" panose="05000000000000000000" pitchFamily="2" charset="2"/>
              </a:rPr>
              <a:t>. </a:t>
            </a:r>
          </a:p>
          <a:p>
            <a:pPr marL="0" indent="0">
              <a:buNone/>
            </a:pPr>
            <a:endParaRPr lang="en-US" sz="2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i-FI" sz="1600" b="1" i="0" dirty="0">
                <a:solidFill>
                  <a:srgbClr val="201F1F"/>
                </a:solidFill>
                <a:effectLst/>
                <a:latin typeface="Open Sans" panose="020B0606030504020204" pitchFamily="34" charset="0"/>
              </a:rPr>
              <a:t>”Havainnoinnin tehostuminen ei kuitenkaan yksin selitä syksyn 2021 poikkeuksellisen hyvää esiintymistä, vaan </a:t>
            </a:r>
            <a:r>
              <a:rPr lang="fi-FI" sz="1600" b="1" i="0" dirty="0" err="1">
                <a:solidFill>
                  <a:srgbClr val="201F1F"/>
                </a:solidFill>
                <a:effectLst/>
                <a:latin typeface="Open Sans" panose="020B0606030504020204" pitchFamily="34" charset="0"/>
              </a:rPr>
              <a:t>pohjansirkkuhavaintojen</a:t>
            </a:r>
            <a:r>
              <a:rPr lang="fi-FI" sz="1600" b="1" i="0" dirty="0">
                <a:solidFill>
                  <a:srgbClr val="201F1F"/>
                </a:solidFill>
                <a:effectLst/>
                <a:latin typeface="Open Sans" panose="020B0606030504020204" pitchFamily="34" charset="0"/>
              </a:rPr>
              <a:t> lisääntyminen kertoo myös toivoa herättävästä uhanalaisen lajin kannan elpymisestä.” (BirdLife 2021)</a:t>
            </a:r>
            <a:endParaRPr lang="en-US" sz="2200" b="1" dirty="0"/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Sisällön paikkamerkki 4" descr="Kuva, joka sisältää kohteen puu, lintu, istuminen, oksa&#10;&#10;Kuvaus luotu automaattisesti">
            <a:extLst>
              <a:ext uri="{FF2B5EF4-FFF2-40B4-BE49-F238E27FC236}">
                <a16:creationId xmlns:a16="http://schemas.microsoft.com/office/drawing/2014/main" id="{115E8770-9B4E-45C2-97DC-056B8AF00C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0" r="15361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3337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 descr="Kuva, joka sisältää kohteen ruoho, ulko, lintu, kenttä&#10;&#10;Kuvaus luotu automaattisesti">
            <a:extLst>
              <a:ext uri="{FF2B5EF4-FFF2-40B4-BE49-F238E27FC236}">
                <a16:creationId xmlns:a16="http://schemas.microsoft.com/office/drawing/2014/main" id="{F873F90A-74F4-4ABB-AEFE-03E578E0AE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4" b="172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9AA8035-C22D-4564-9DF3-28379DC4F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Hyvä uutinen 2: kiljuhanhi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553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2E242BB-41A3-426B-B527-30394AAB5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425302"/>
            <a:ext cx="4243589" cy="603137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err="1"/>
              <a:t>Pienikokoinen</a:t>
            </a:r>
            <a:r>
              <a:rPr lang="en-US" sz="2400" dirty="0"/>
              <a:t> </a:t>
            </a:r>
            <a:r>
              <a:rPr lang="en-US" sz="2400" dirty="0" err="1"/>
              <a:t>harmaahanhi</a:t>
            </a:r>
            <a:r>
              <a:rPr lang="en-US" sz="2400" dirty="0"/>
              <a:t>, pit. 56-66 cm, </a:t>
            </a:r>
            <a:r>
              <a:rPr lang="en-US" sz="2400" dirty="0" err="1"/>
              <a:t>sv</a:t>
            </a:r>
            <a:r>
              <a:rPr lang="en-US" sz="2400" dirty="0"/>
              <a:t>. 115-135 cm, </a:t>
            </a:r>
            <a:r>
              <a:rPr lang="en-US" sz="2400" dirty="0" err="1"/>
              <a:t>paino</a:t>
            </a:r>
            <a:r>
              <a:rPr lang="en-US" sz="2400" dirty="0"/>
              <a:t> 1,5-2 kg.</a:t>
            </a:r>
          </a:p>
          <a:p>
            <a:pPr marL="0" indent="0">
              <a:buNone/>
            </a:pPr>
            <a:r>
              <a:rPr lang="en-US" sz="2400" dirty="0" err="1"/>
              <a:t>Tuntomerkit</a:t>
            </a:r>
            <a:r>
              <a:rPr lang="en-US" sz="2400" dirty="0"/>
              <a:t>: </a:t>
            </a:r>
            <a:r>
              <a:rPr lang="en-US" sz="2400" dirty="0" err="1"/>
              <a:t>keltainen</a:t>
            </a:r>
            <a:r>
              <a:rPr lang="en-US" sz="2400" dirty="0"/>
              <a:t> </a:t>
            </a:r>
            <a:r>
              <a:rPr lang="en-US" sz="2400" dirty="0" err="1"/>
              <a:t>silmärengas</a:t>
            </a:r>
            <a:r>
              <a:rPr lang="en-US" sz="2400" dirty="0"/>
              <a:t>, </a:t>
            </a:r>
            <a:r>
              <a:rPr lang="en-US" sz="2400" dirty="0" err="1"/>
              <a:t>päälaelle</a:t>
            </a:r>
            <a:r>
              <a:rPr lang="en-US" sz="2400" dirty="0"/>
              <a:t> </a:t>
            </a:r>
            <a:r>
              <a:rPr lang="en-US" sz="2400" dirty="0" err="1"/>
              <a:t>ulottuva</a:t>
            </a:r>
            <a:r>
              <a:rPr lang="en-US" sz="2400" dirty="0"/>
              <a:t> </a:t>
            </a:r>
            <a:r>
              <a:rPr lang="en-US" sz="2400" dirty="0" err="1"/>
              <a:t>valkea</a:t>
            </a:r>
            <a:r>
              <a:rPr lang="en-US" sz="2400" dirty="0"/>
              <a:t> </a:t>
            </a:r>
            <a:r>
              <a:rPr lang="en-US" sz="2400" dirty="0" err="1"/>
              <a:t>otsakilpi</a:t>
            </a:r>
            <a:r>
              <a:rPr lang="en-US" sz="2400" dirty="0"/>
              <a:t>, </a:t>
            </a:r>
            <a:r>
              <a:rPr lang="en-US" sz="2400" dirty="0" err="1"/>
              <a:t>vaaleanpunainen</a:t>
            </a:r>
            <a:r>
              <a:rPr lang="en-US" sz="2400" dirty="0"/>
              <a:t> </a:t>
            </a:r>
            <a:r>
              <a:rPr lang="en-US" sz="2400" dirty="0" err="1"/>
              <a:t>nokka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 err="1"/>
              <a:t>Voimakkaasti</a:t>
            </a:r>
            <a:r>
              <a:rPr lang="en-US" sz="2200" dirty="0"/>
              <a:t> </a:t>
            </a:r>
            <a:r>
              <a:rPr lang="en-US" sz="2200" dirty="0" err="1"/>
              <a:t>taantunut</a:t>
            </a:r>
            <a:r>
              <a:rPr lang="en-US" sz="2200" dirty="0"/>
              <a:t> </a:t>
            </a:r>
            <a:r>
              <a:rPr lang="en-US" sz="2200" dirty="0" err="1"/>
              <a:t>koko</a:t>
            </a:r>
            <a:r>
              <a:rPr lang="en-US" sz="2200" dirty="0"/>
              <a:t> </a:t>
            </a:r>
            <a:r>
              <a:rPr lang="en-US" sz="2200" dirty="0" err="1"/>
              <a:t>maailmassa</a:t>
            </a:r>
            <a:r>
              <a:rPr lang="en-US" sz="2200" dirty="0"/>
              <a:t>. </a:t>
            </a:r>
            <a:r>
              <a:rPr lang="en-US" sz="2200" dirty="0" err="1"/>
              <a:t>Pohjoismaiden</a:t>
            </a:r>
            <a:r>
              <a:rPr lang="en-US" sz="2200" dirty="0"/>
              <a:t> </a:t>
            </a:r>
            <a:r>
              <a:rPr lang="en-US" sz="2200" dirty="0" err="1"/>
              <a:t>kanta</a:t>
            </a:r>
            <a:r>
              <a:rPr lang="en-US" sz="2200" dirty="0"/>
              <a:t> </a:t>
            </a:r>
            <a:r>
              <a:rPr lang="en-US" sz="2200" dirty="0" err="1"/>
              <a:t>pahasti</a:t>
            </a:r>
            <a:r>
              <a:rPr lang="en-US" sz="2200" dirty="0"/>
              <a:t> </a:t>
            </a:r>
            <a:r>
              <a:rPr lang="en-US" sz="2200" dirty="0" err="1"/>
              <a:t>romahtanut</a:t>
            </a:r>
            <a:r>
              <a:rPr lang="en-US" sz="2200" dirty="0"/>
              <a:t>, </a:t>
            </a:r>
            <a:r>
              <a:rPr lang="en-US" sz="2200" dirty="0" err="1"/>
              <a:t>Suomen</a:t>
            </a:r>
            <a:r>
              <a:rPr lang="en-US" sz="2200" dirty="0"/>
              <a:t> </a:t>
            </a:r>
            <a:r>
              <a:rPr lang="en-US" sz="2200" dirty="0" err="1"/>
              <a:t>pesimäkanta</a:t>
            </a:r>
            <a:r>
              <a:rPr lang="en-US" sz="2200" dirty="0"/>
              <a:t> tn. </a:t>
            </a:r>
            <a:r>
              <a:rPr lang="en-US" sz="2200" dirty="0" err="1"/>
              <a:t>hävinnyt</a:t>
            </a:r>
            <a:r>
              <a:rPr lang="en-US" sz="2200" dirty="0"/>
              <a:t>. </a:t>
            </a:r>
          </a:p>
          <a:p>
            <a:pPr marL="0" indent="0">
              <a:buNone/>
            </a:pPr>
            <a:r>
              <a:rPr lang="en-US" sz="2200" dirty="0" err="1"/>
              <a:t>Suurin</a:t>
            </a:r>
            <a:r>
              <a:rPr lang="en-US" sz="2200" dirty="0"/>
              <a:t> </a:t>
            </a:r>
            <a:r>
              <a:rPr lang="en-US" sz="2200" dirty="0" err="1"/>
              <a:t>syy</a:t>
            </a:r>
            <a:r>
              <a:rPr lang="en-US" sz="2200" dirty="0"/>
              <a:t> </a:t>
            </a:r>
            <a:r>
              <a:rPr lang="en-US" sz="2200" dirty="0" err="1"/>
              <a:t>kannan</a:t>
            </a:r>
            <a:r>
              <a:rPr lang="en-US" sz="2200" dirty="0"/>
              <a:t> </a:t>
            </a:r>
            <a:r>
              <a:rPr lang="en-US" sz="2200" dirty="0" err="1"/>
              <a:t>romahdukseen</a:t>
            </a:r>
            <a:r>
              <a:rPr lang="en-US" sz="2200" dirty="0"/>
              <a:t> </a:t>
            </a:r>
            <a:r>
              <a:rPr lang="en-US" sz="2200" dirty="0" err="1"/>
              <a:t>liiallinen</a:t>
            </a:r>
            <a:r>
              <a:rPr lang="en-US" sz="2200" dirty="0"/>
              <a:t> </a:t>
            </a:r>
            <a:r>
              <a:rPr lang="en-US" sz="2200" dirty="0" err="1"/>
              <a:t>metsästys</a:t>
            </a:r>
            <a:r>
              <a:rPr lang="en-US" sz="2200" dirty="0"/>
              <a:t> </a:t>
            </a:r>
            <a:r>
              <a:rPr lang="en-US" sz="2200" dirty="0" err="1"/>
              <a:t>levähdys</a:t>
            </a:r>
            <a:r>
              <a:rPr lang="en-US" sz="2200" dirty="0"/>
              <a:t>- ja </a:t>
            </a:r>
            <a:r>
              <a:rPr lang="en-US" sz="2200" dirty="0" err="1"/>
              <a:t>talvehtimisalueilla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r>
              <a:rPr lang="en-US" sz="2200" dirty="0" err="1"/>
              <a:t>Uhanalaisuus</a:t>
            </a:r>
            <a:r>
              <a:rPr lang="en-US" sz="2200" dirty="0"/>
              <a:t>: </a:t>
            </a:r>
            <a:r>
              <a:rPr lang="en-US" sz="2200" dirty="0" err="1"/>
              <a:t>Suomessa</a:t>
            </a:r>
            <a:r>
              <a:rPr lang="en-US" sz="2200" dirty="0"/>
              <a:t> </a:t>
            </a:r>
            <a:r>
              <a:rPr lang="en-US" sz="2200" dirty="0" err="1"/>
              <a:t>äärimmäisen</a:t>
            </a:r>
            <a:r>
              <a:rPr lang="en-US" sz="2200" dirty="0"/>
              <a:t> </a:t>
            </a:r>
            <a:r>
              <a:rPr lang="en-US" sz="2200" dirty="0" err="1"/>
              <a:t>uhanalainen</a:t>
            </a:r>
            <a:r>
              <a:rPr lang="en-US" sz="2200" dirty="0"/>
              <a:t> (CR), </a:t>
            </a:r>
            <a:r>
              <a:rPr lang="en-US" sz="2200" dirty="0" err="1"/>
              <a:t>kv</a:t>
            </a:r>
            <a:r>
              <a:rPr lang="en-US" sz="2200" dirty="0"/>
              <a:t>. </a:t>
            </a:r>
            <a:r>
              <a:rPr lang="en-US" sz="2200" dirty="0" err="1"/>
              <a:t>vaarantunut</a:t>
            </a:r>
            <a:r>
              <a:rPr lang="en-US" sz="2200" dirty="0"/>
              <a:t> (VU)</a:t>
            </a:r>
          </a:p>
          <a:p>
            <a:pPr marL="0" indent="0">
              <a:buNone/>
            </a:pPr>
            <a:r>
              <a:rPr lang="en-US" sz="2200" dirty="0" err="1"/>
              <a:t>Lähin</a:t>
            </a:r>
            <a:r>
              <a:rPr lang="en-US" sz="2200" dirty="0"/>
              <a:t> </a:t>
            </a:r>
            <a:r>
              <a:rPr lang="en-US" sz="2200" dirty="0" err="1"/>
              <a:t>pesivä</a:t>
            </a:r>
            <a:r>
              <a:rPr lang="en-US" sz="2200" dirty="0"/>
              <a:t> </a:t>
            </a:r>
            <a:r>
              <a:rPr lang="en-US" sz="2200" dirty="0" err="1"/>
              <a:t>kanta</a:t>
            </a:r>
            <a:r>
              <a:rPr lang="en-US" sz="2200" dirty="0"/>
              <a:t> </a:t>
            </a:r>
            <a:r>
              <a:rPr lang="en-US" sz="2200" dirty="0" err="1"/>
              <a:t>Pohjois-Norjassa</a:t>
            </a:r>
            <a:r>
              <a:rPr lang="en-US" sz="2200" dirty="0"/>
              <a:t> (</a:t>
            </a:r>
            <a:r>
              <a:rPr lang="en-US" sz="2200" dirty="0" err="1"/>
              <a:t>arvio</a:t>
            </a:r>
            <a:r>
              <a:rPr lang="en-US" sz="2200" dirty="0"/>
              <a:t> n. 20 </a:t>
            </a:r>
            <a:r>
              <a:rPr lang="en-US" sz="2200" dirty="0" err="1"/>
              <a:t>paria</a:t>
            </a:r>
            <a:r>
              <a:rPr lang="en-US" sz="2200" dirty="0"/>
              <a:t>). </a:t>
            </a:r>
            <a:r>
              <a:rPr lang="en-US" sz="2200" dirty="0" err="1"/>
              <a:t>Pesinyt</a:t>
            </a:r>
            <a:r>
              <a:rPr lang="en-US" sz="2200" dirty="0"/>
              <a:t> </a:t>
            </a:r>
            <a:r>
              <a:rPr lang="en-US" sz="2200" dirty="0" err="1"/>
              <a:t>Suomessa</a:t>
            </a:r>
            <a:r>
              <a:rPr lang="en-US" sz="2200" dirty="0"/>
              <a:t> </a:t>
            </a:r>
            <a:r>
              <a:rPr lang="en-US" sz="2200" dirty="0" err="1"/>
              <a:t>viimeksi</a:t>
            </a:r>
            <a:r>
              <a:rPr lang="en-US" sz="2200" dirty="0"/>
              <a:t> 1990-luvun </a:t>
            </a:r>
            <a:r>
              <a:rPr lang="en-US" sz="2200" dirty="0" err="1"/>
              <a:t>puolivälissä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Sisällön paikkamerkki 4" descr="Kuva, joka sisältää kohteen ruoho, ulko, lintu, seisominen&#10;&#10;Kuvaus luotu automaattisesti">
            <a:extLst>
              <a:ext uri="{FF2B5EF4-FFF2-40B4-BE49-F238E27FC236}">
                <a16:creationId xmlns:a16="http://schemas.microsoft.com/office/drawing/2014/main" id="{C07451BD-54BF-48F4-8807-47AF606474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761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 descr="Kuva, joka sisältää kohteen teksti, lintu, näyttökuva&#10;&#10;Kuvaus luotu automaattisesti">
            <a:extLst>
              <a:ext uri="{FF2B5EF4-FFF2-40B4-BE49-F238E27FC236}">
                <a16:creationId xmlns:a16="http://schemas.microsoft.com/office/drawing/2014/main" id="{9088230E-759A-41EF-8CFD-370C213E9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237" y="817087"/>
            <a:ext cx="5097526" cy="5571067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2D7E5B44-F266-43ED-8BAB-6C87F02ED68F}"/>
              </a:ext>
            </a:extLst>
          </p:cNvPr>
          <p:cNvSpPr txBox="1"/>
          <p:nvPr/>
        </p:nvSpPr>
        <p:spPr>
          <a:xfrm>
            <a:off x="9062977" y="1273215"/>
            <a:ext cx="2824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YLE 16.9.2021</a:t>
            </a:r>
          </a:p>
        </p:txBody>
      </p:sp>
      <p:pic>
        <p:nvPicPr>
          <p:cNvPr id="8" name="Kuva 7" descr="Kuva, joka sisältää kohteen kartta&#10;&#10;Kuvaus luotu automaattisesti">
            <a:extLst>
              <a:ext uri="{FF2B5EF4-FFF2-40B4-BE49-F238E27FC236}">
                <a16:creationId xmlns:a16="http://schemas.microsoft.com/office/drawing/2014/main" id="{2C1FE7E6-935F-4A57-A382-99525CABAD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65" y="1642547"/>
            <a:ext cx="2292008" cy="386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840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7E1161D-ED0E-4DD9-BF36-920025C32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6218"/>
            <a:ext cx="4243589" cy="592734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200" dirty="0" err="1"/>
              <a:t>Liminganlahden</a:t>
            </a:r>
            <a:r>
              <a:rPr lang="en-US" sz="2200" dirty="0"/>
              <a:t> </a:t>
            </a:r>
            <a:r>
              <a:rPr lang="en-US" sz="2200" dirty="0" err="1"/>
              <a:t>alueen</a:t>
            </a:r>
            <a:r>
              <a:rPr lang="en-US" sz="2200" dirty="0"/>
              <a:t> </a:t>
            </a:r>
            <a:r>
              <a:rPr lang="en-US" sz="2200" dirty="0" err="1"/>
              <a:t>rauhoittaminen</a:t>
            </a:r>
            <a:r>
              <a:rPr lang="en-US" sz="2200" dirty="0"/>
              <a:t> </a:t>
            </a:r>
            <a:r>
              <a:rPr lang="en-US" sz="2200" dirty="0" err="1"/>
              <a:t>metsästykseltä</a:t>
            </a:r>
            <a:r>
              <a:rPr lang="en-US" sz="2200" dirty="0"/>
              <a:t> on </a:t>
            </a:r>
            <a:r>
              <a:rPr lang="en-US" sz="2200" dirty="0" err="1"/>
              <a:t>mahdollisesti</a:t>
            </a:r>
            <a:r>
              <a:rPr lang="en-US" sz="2200" dirty="0"/>
              <a:t> </a:t>
            </a:r>
            <a:r>
              <a:rPr lang="en-US" sz="2200" dirty="0" err="1"/>
              <a:t>houkutellut</a:t>
            </a:r>
            <a:r>
              <a:rPr lang="en-US" sz="2200" dirty="0"/>
              <a:t> </a:t>
            </a:r>
            <a:r>
              <a:rPr lang="en-US" sz="2200" dirty="0" err="1"/>
              <a:t>kiljuhanhen</a:t>
            </a:r>
            <a:r>
              <a:rPr lang="en-US" sz="2200" dirty="0"/>
              <a:t> </a:t>
            </a:r>
            <a:r>
              <a:rPr lang="en-US" sz="2200" dirty="0" err="1"/>
              <a:t>pysähtymään</a:t>
            </a:r>
            <a:r>
              <a:rPr lang="en-US" sz="2200" dirty="0"/>
              <a:t> </a:t>
            </a:r>
            <a:r>
              <a:rPr lang="en-US" sz="2200" dirty="0" err="1"/>
              <a:t>alueella</a:t>
            </a:r>
            <a:r>
              <a:rPr lang="en-US" sz="2200" dirty="0"/>
              <a:t> </a:t>
            </a:r>
            <a:r>
              <a:rPr lang="en-US" sz="2200" dirty="0" err="1"/>
              <a:t>myös</a:t>
            </a:r>
            <a:r>
              <a:rPr lang="en-US" sz="2200" dirty="0"/>
              <a:t> </a:t>
            </a:r>
            <a:r>
              <a:rPr lang="en-US" sz="2200" dirty="0" err="1"/>
              <a:t>syysmuutolla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r>
              <a:rPr lang="en-US" sz="2200" dirty="0" err="1"/>
              <a:t>Lintujen</a:t>
            </a:r>
            <a:r>
              <a:rPr lang="en-US" sz="2200" dirty="0"/>
              <a:t> </a:t>
            </a:r>
            <a:r>
              <a:rPr lang="en-US" sz="2200" dirty="0" err="1"/>
              <a:t>palaaminen</a:t>
            </a:r>
            <a:r>
              <a:rPr lang="en-US" sz="2200" dirty="0"/>
              <a:t> </a:t>
            </a:r>
            <a:r>
              <a:rPr lang="en-US" sz="2200" dirty="0" err="1"/>
              <a:t>levähdysalueelleen</a:t>
            </a:r>
            <a:r>
              <a:rPr lang="en-US" sz="2200" dirty="0"/>
              <a:t> </a:t>
            </a:r>
            <a:r>
              <a:rPr lang="en-US" sz="2200" dirty="0" err="1"/>
              <a:t>toisena</a:t>
            </a:r>
            <a:r>
              <a:rPr lang="en-US" sz="2200" dirty="0"/>
              <a:t> </a:t>
            </a:r>
            <a:r>
              <a:rPr lang="en-US" sz="2200" dirty="0" err="1"/>
              <a:t>peräkkäisenä</a:t>
            </a:r>
            <a:r>
              <a:rPr lang="en-US" sz="2200" dirty="0"/>
              <a:t> </a:t>
            </a:r>
            <a:r>
              <a:rPr lang="en-US" sz="2200" dirty="0" err="1"/>
              <a:t>syksynä</a:t>
            </a:r>
            <a:r>
              <a:rPr lang="en-US" sz="2200" dirty="0"/>
              <a:t> on </a:t>
            </a:r>
            <a:r>
              <a:rPr lang="en-US" sz="2200" dirty="0" err="1"/>
              <a:t>hyvä</a:t>
            </a:r>
            <a:r>
              <a:rPr lang="en-US" sz="2200" dirty="0"/>
              <a:t> </a:t>
            </a:r>
            <a:r>
              <a:rPr lang="en-US" sz="2200" dirty="0" err="1"/>
              <a:t>uutinen</a:t>
            </a:r>
            <a:r>
              <a:rPr lang="en-US" sz="2200" dirty="0"/>
              <a:t> ja </a:t>
            </a:r>
            <a:r>
              <a:rPr lang="en-US" sz="2200" dirty="0" err="1"/>
              <a:t>antaa</a:t>
            </a:r>
            <a:r>
              <a:rPr lang="en-US" sz="2200" dirty="0"/>
              <a:t> </a:t>
            </a:r>
            <a:r>
              <a:rPr lang="en-US" sz="2200" dirty="0" err="1"/>
              <a:t>toivoa</a:t>
            </a:r>
            <a:r>
              <a:rPr lang="en-US" sz="2200" dirty="0"/>
              <a:t> </a:t>
            </a:r>
            <a:r>
              <a:rPr lang="en-US" sz="2200" dirty="0" err="1"/>
              <a:t>Suomen</a:t>
            </a:r>
            <a:r>
              <a:rPr lang="en-US" sz="2200" dirty="0"/>
              <a:t> </a:t>
            </a:r>
            <a:r>
              <a:rPr lang="en-US" sz="2200" dirty="0" err="1"/>
              <a:t>kannan</a:t>
            </a:r>
            <a:r>
              <a:rPr lang="en-US" sz="2200" dirty="0"/>
              <a:t> </a:t>
            </a:r>
            <a:r>
              <a:rPr lang="en-US" sz="2200" dirty="0" err="1"/>
              <a:t>tilanteesta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 err="1"/>
              <a:t>Suojelutyö</a:t>
            </a:r>
            <a:r>
              <a:rPr lang="en-US" sz="2200" dirty="0"/>
              <a:t>: </a:t>
            </a:r>
            <a:r>
              <a:rPr lang="en-US" sz="2200" dirty="0" err="1"/>
              <a:t>satelliittiseurannat</a:t>
            </a:r>
            <a:r>
              <a:rPr lang="en-US" sz="2200" dirty="0"/>
              <a:t>, DNA-</a:t>
            </a:r>
            <a:r>
              <a:rPr lang="en-US" sz="2200" dirty="0" err="1"/>
              <a:t>tutkimus</a:t>
            </a:r>
            <a:r>
              <a:rPr lang="en-US" sz="2200" dirty="0"/>
              <a:t>, </a:t>
            </a:r>
            <a:r>
              <a:rPr lang="en-US" sz="2200" dirty="0" err="1"/>
              <a:t>levähdys</a:t>
            </a:r>
            <a:r>
              <a:rPr lang="en-US" sz="2200" dirty="0"/>
              <a:t>- ja </a:t>
            </a:r>
            <a:r>
              <a:rPr lang="en-US" sz="2200" dirty="0" err="1"/>
              <a:t>talvehtimisalueiden</a:t>
            </a:r>
            <a:r>
              <a:rPr lang="en-US" sz="2200" dirty="0"/>
              <a:t> </a:t>
            </a:r>
            <a:r>
              <a:rPr lang="en-US" sz="2200" dirty="0" err="1"/>
              <a:t>selvittäminen</a:t>
            </a:r>
            <a:r>
              <a:rPr lang="en-US" sz="2200" dirty="0"/>
              <a:t> ja </a:t>
            </a:r>
            <a:r>
              <a:rPr lang="en-US" sz="2200" dirty="0" err="1"/>
              <a:t>suojelu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r>
              <a:rPr lang="en-US" sz="2200" dirty="0" err="1"/>
              <a:t>Vaikka</a:t>
            </a:r>
            <a:r>
              <a:rPr lang="en-US" sz="2200" dirty="0"/>
              <a:t> </a:t>
            </a:r>
            <a:r>
              <a:rPr lang="en-US" sz="2200" dirty="0" err="1"/>
              <a:t>tilanne</a:t>
            </a:r>
            <a:r>
              <a:rPr lang="en-US" sz="2200" dirty="0"/>
              <a:t> on </a:t>
            </a:r>
            <a:r>
              <a:rPr lang="en-US" sz="2200" dirty="0" err="1"/>
              <a:t>vakava</a:t>
            </a:r>
            <a:r>
              <a:rPr lang="en-US" sz="2200" dirty="0"/>
              <a:t>, </a:t>
            </a:r>
            <a:r>
              <a:rPr lang="en-US" sz="2200" dirty="0" err="1"/>
              <a:t>kiljuhanhen</a:t>
            </a:r>
            <a:r>
              <a:rPr lang="en-US" sz="2200" dirty="0"/>
              <a:t> </a:t>
            </a:r>
            <a:r>
              <a:rPr lang="en-US" sz="2200" dirty="0" err="1"/>
              <a:t>kanta</a:t>
            </a:r>
            <a:r>
              <a:rPr lang="en-US" sz="2200" dirty="0"/>
              <a:t> on </a:t>
            </a:r>
            <a:r>
              <a:rPr lang="en-US" sz="2200" dirty="0" err="1"/>
              <a:t>kehittynyt</a:t>
            </a:r>
            <a:r>
              <a:rPr lang="en-US" sz="2200" dirty="0"/>
              <a:t> </a:t>
            </a:r>
            <a:r>
              <a:rPr lang="en-US" sz="2200" dirty="0" err="1"/>
              <a:t>viime</a:t>
            </a:r>
            <a:r>
              <a:rPr lang="en-US" sz="2200" dirty="0"/>
              <a:t> </a:t>
            </a:r>
            <a:r>
              <a:rPr lang="en-US" sz="2200" dirty="0" err="1"/>
              <a:t>vuosina</a:t>
            </a:r>
            <a:r>
              <a:rPr lang="en-US" sz="2200" dirty="0"/>
              <a:t> </a:t>
            </a:r>
            <a:r>
              <a:rPr lang="en-US" sz="2200" dirty="0" err="1"/>
              <a:t>suotuisasti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fi-FI" sz="1800" b="1" dirty="0">
                <a:solidFill>
                  <a:srgbClr val="21252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”Jos kannan voimistuminen jatkuu, kiljuhanhen pesintä saatetaan varmistaa lähiaikoina taas myös Suomessa.” (WWF)</a:t>
            </a:r>
            <a:endParaRPr lang="en-US" sz="2200" dirty="0"/>
          </a:p>
        </p:txBody>
      </p:sp>
      <p:pic>
        <p:nvPicPr>
          <p:cNvPr id="5" name="Sisällön paikkamerkki 4" descr="Kuva, joka sisältää kohteen ruoho, ulko, lintu, seisominen&#10;&#10;Kuvaus luotu automaattisesti">
            <a:extLst>
              <a:ext uri="{FF2B5EF4-FFF2-40B4-BE49-F238E27FC236}">
                <a16:creationId xmlns:a16="http://schemas.microsoft.com/office/drawing/2014/main" id="{BA5EEBE7-A7EB-4D72-8241-548AE5FF5E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362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537B233-9CDD-4A90-AABB-A8963DEE4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45CDA59-2EDE-46F9-988D-A0C271021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400" y="818457"/>
            <a:ext cx="3322317" cy="29758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Case: Helsingin</a:t>
            </a:r>
            <a:b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Vanhankaupunginlahti</a:t>
            </a:r>
            <a:endParaRPr lang="en-US" sz="2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Sisällön paikkamerkki 4" descr="Kuva, joka sisältää kohteen kartta&#10;&#10;Kuvaus luotu automaattisesti">
            <a:extLst>
              <a:ext uri="{FF2B5EF4-FFF2-40B4-BE49-F238E27FC236}">
                <a16:creationId xmlns:a16="http://schemas.microsoft.com/office/drawing/2014/main" id="{34D80C01-73D8-4BAB-86CA-B7F5191B6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9" r="1" b="20838"/>
          <a:stretch/>
        </p:blipFill>
        <p:spPr>
          <a:xfrm>
            <a:off x="1001314" y="566916"/>
            <a:ext cx="5866480" cy="5724168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40575EE-C594-4566-BC00-663004E52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17861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4200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DEC9B9-48F4-465C-A4C2-B4813F787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fi-FI" sz="4100"/>
              <a:t>Yleistä pesimälinnuston muutoksista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3DED84-A56C-423B-ACFF-67CA321EF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dirty="0"/>
              <a:t>Kosteikkoalueen pesimälinnusto monipuolistunut selvästi viim. 20 vuoden aikana. Vuoden 2018 Natura-laskennoissa alueella pesi 72 lajia ja 1333 paria. </a:t>
            </a:r>
          </a:p>
          <a:p>
            <a:pPr marL="0" indent="0">
              <a:buNone/>
            </a:pPr>
            <a:r>
              <a:rPr lang="fi-FI" sz="2000" dirty="0"/>
              <a:t>Vuosina 2007–2019 lahdella pesineistä vesilinnuista runsastui 8 lajia. Yksikään ei taantunut.</a:t>
            </a:r>
          </a:p>
          <a:p>
            <a:pPr marL="0" indent="0">
              <a:buNone/>
            </a:pPr>
            <a:r>
              <a:rPr lang="fi-FI" sz="2000" dirty="0"/>
              <a:t>Niittylinnusto on runsastunut, osaltaan rantaniittyjen hoitotoimenpiteiden ansiosta.</a:t>
            </a:r>
          </a:p>
          <a:p>
            <a:pPr marL="0" indent="0">
              <a:buNone/>
            </a:pPr>
            <a:r>
              <a:rPr lang="fi-FI" sz="2000" dirty="0"/>
              <a:t>Vedenlaatu on parantunut, mikä on yhdessä rantaniittyjen hoidon kanssa mahdollistanut vesilinnuston monipuolistumisen.</a:t>
            </a:r>
          </a:p>
        </p:txBody>
      </p:sp>
      <p:pic>
        <p:nvPicPr>
          <p:cNvPr id="7" name="Kuva 6" descr="Kuva, joka sisältää kohteen lintu, kurmitsa, ulko, ruoho&#10;&#10;Kuvaus luotu automaattisesti">
            <a:extLst>
              <a:ext uri="{FF2B5EF4-FFF2-40B4-BE49-F238E27FC236}">
                <a16:creationId xmlns:a16="http://schemas.microsoft.com/office/drawing/2014/main" id="{C18E44EC-D365-489D-B80B-8805ED5405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9" r="242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69E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33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 descr="Kuva, joka sisältää kohteen ruoho, ulko, taivas, kenttä&#10;&#10;Kuvaus luotu automaattisesti">
            <a:extLst>
              <a:ext uri="{FF2B5EF4-FFF2-40B4-BE49-F238E27FC236}">
                <a16:creationId xmlns:a16="http://schemas.microsoft.com/office/drawing/2014/main" id="{3D936FEE-2956-4E08-9BBC-1F793FD5A1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0" r="9554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8D090B1-8C59-4B3C-B432-4764E083B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536575"/>
            <a:ext cx="3390903" cy="501650"/>
          </a:xfrm>
        </p:spPr>
        <p:txBody>
          <a:bodyPr>
            <a:normAutofit fontScale="90000"/>
          </a:bodyPr>
          <a:lstStyle/>
          <a:p>
            <a:r>
              <a:rPr lang="fi-FI" sz="4000" dirty="0"/>
              <a:t>Hoitotoimet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3A4B89C-DBA0-49DF-B686-C29C18789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152525"/>
            <a:ext cx="3822189" cy="47529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 err="1"/>
              <a:t>Laidunnus</a:t>
            </a:r>
            <a:r>
              <a:rPr lang="en-US" sz="2000" dirty="0"/>
              <a:t>, </a:t>
            </a:r>
            <a:r>
              <a:rPr lang="en-US" sz="2000" dirty="0" err="1"/>
              <a:t>koneniitto</a:t>
            </a:r>
            <a:r>
              <a:rPr lang="en-US" sz="2000" dirty="0"/>
              <a:t> ja </a:t>
            </a:r>
            <a:r>
              <a:rPr lang="en-US" sz="2000" dirty="0" err="1"/>
              <a:t>Tringan</a:t>
            </a:r>
            <a:r>
              <a:rPr lang="en-US" sz="2000" dirty="0"/>
              <a:t> </a:t>
            </a:r>
            <a:r>
              <a:rPr lang="en-US" sz="2000" dirty="0" err="1"/>
              <a:t>järjestämät</a:t>
            </a:r>
            <a:r>
              <a:rPr lang="en-US" sz="2000" dirty="0"/>
              <a:t> </a:t>
            </a:r>
            <a:r>
              <a:rPr lang="en-US" sz="2000" dirty="0" err="1"/>
              <a:t>talkoot</a:t>
            </a:r>
            <a:r>
              <a:rPr lang="en-US" sz="2000" dirty="0"/>
              <a:t> </a:t>
            </a:r>
            <a:r>
              <a:rPr lang="en-US" sz="2000" dirty="0" err="1"/>
              <a:t>alueen</a:t>
            </a:r>
            <a:r>
              <a:rPr lang="en-US" sz="2000" dirty="0"/>
              <a:t> </a:t>
            </a:r>
            <a:r>
              <a:rPr lang="en-US" sz="2000" dirty="0" err="1"/>
              <a:t>rantaniityillä</a:t>
            </a:r>
            <a:r>
              <a:rPr lang="en-US" sz="2000" dirty="0"/>
              <a:t> (mm. </a:t>
            </a:r>
            <a:r>
              <a:rPr lang="en-US" sz="2000" dirty="0" err="1"/>
              <a:t>Lammassaari</a:t>
            </a:r>
            <a:r>
              <a:rPr lang="en-US" sz="2000" dirty="0"/>
              <a:t>, </a:t>
            </a:r>
            <a:r>
              <a:rPr lang="en-US" sz="2000" dirty="0" err="1"/>
              <a:t>Lemmenlehto</a:t>
            </a:r>
            <a:r>
              <a:rPr lang="en-US" sz="2000" dirty="0"/>
              <a:t>, Hakala, </a:t>
            </a:r>
            <a:r>
              <a:rPr lang="en-US" sz="2000" dirty="0" err="1"/>
              <a:t>Purolahti</a:t>
            </a:r>
            <a:r>
              <a:rPr lang="en-US" sz="2000" dirty="0"/>
              <a:t>)</a:t>
            </a:r>
          </a:p>
          <a:p>
            <a:pPr marL="0" indent="0">
              <a:buNone/>
            </a:pPr>
            <a:r>
              <a:rPr lang="en-US" sz="2000" dirty="0" err="1"/>
              <a:t>Hoitotoimien</a:t>
            </a:r>
            <a:r>
              <a:rPr lang="en-US" sz="2000" dirty="0"/>
              <a:t> </a:t>
            </a:r>
            <a:r>
              <a:rPr lang="en-US" sz="2000" dirty="0" err="1"/>
              <a:t>tarkoituksena</a:t>
            </a:r>
            <a:r>
              <a:rPr lang="en-US" sz="2000" dirty="0"/>
              <a:t> on </a:t>
            </a:r>
            <a:r>
              <a:rPr lang="en-US" sz="2000" dirty="0" err="1"/>
              <a:t>pitää</a:t>
            </a:r>
            <a:r>
              <a:rPr lang="en-US" sz="2000" dirty="0"/>
              <a:t> </a:t>
            </a:r>
            <a:r>
              <a:rPr lang="en-US" sz="2000" dirty="0" err="1"/>
              <a:t>rantaniityt</a:t>
            </a:r>
            <a:r>
              <a:rPr lang="en-US" sz="2000" dirty="0"/>
              <a:t> </a:t>
            </a:r>
            <a:r>
              <a:rPr lang="en-US" sz="2000" dirty="0" err="1"/>
              <a:t>avoimina</a:t>
            </a:r>
            <a:r>
              <a:rPr lang="en-US" sz="2000" dirty="0"/>
              <a:t> ja </a:t>
            </a:r>
            <a:r>
              <a:rPr lang="en-US" sz="2000" dirty="0" err="1"/>
              <a:t>lisätä</a:t>
            </a:r>
            <a:r>
              <a:rPr lang="en-US" sz="2000" dirty="0"/>
              <a:t> </a:t>
            </a:r>
            <a:r>
              <a:rPr lang="en-US" sz="2000" dirty="0" err="1"/>
              <a:t>avointa</a:t>
            </a:r>
            <a:r>
              <a:rPr lang="en-US" sz="2000" dirty="0"/>
              <a:t> </a:t>
            </a:r>
            <a:r>
              <a:rPr lang="en-US" sz="2000" dirty="0" err="1"/>
              <a:t>alaa</a:t>
            </a:r>
            <a:endParaRPr lang="en-US" sz="2000" dirty="0"/>
          </a:p>
          <a:p>
            <a:pPr>
              <a:buFont typeface="Wingdings" panose="05000000000000000000" pitchFamily="2" charset="2"/>
              <a:buChar char="à"/>
            </a:pPr>
            <a:r>
              <a:rPr lang="en-US" sz="2000" dirty="0" err="1">
                <a:sym typeface="Wingdings" panose="05000000000000000000" pitchFamily="2" charset="2"/>
              </a:rPr>
              <a:t>auttaa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kahlaajien</a:t>
            </a:r>
            <a:r>
              <a:rPr lang="en-US" sz="2000" dirty="0">
                <a:sym typeface="Wingdings" panose="05000000000000000000" pitchFamily="2" charset="2"/>
              </a:rPr>
              <a:t> ja </a:t>
            </a:r>
            <a:r>
              <a:rPr lang="en-US" sz="2000" dirty="0" err="1">
                <a:sym typeface="Wingdings" panose="05000000000000000000" pitchFamily="2" charset="2"/>
              </a:rPr>
              <a:t>niittyjen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varpuslintujen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pesintää</a:t>
            </a:r>
            <a:endParaRPr lang="en-US" sz="2000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en-US" sz="2000" dirty="0" err="1">
                <a:sym typeface="Wingdings" panose="05000000000000000000" pitchFamily="2" charset="2"/>
              </a:rPr>
              <a:t>parantaa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niittylinnuston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ruokailumahdollisuuksia</a:t>
            </a:r>
            <a:endParaRPr lang="en-US" sz="2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000" dirty="0" err="1"/>
              <a:t>Hoitoniittyjen</a:t>
            </a:r>
            <a:r>
              <a:rPr lang="en-US" sz="2000" dirty="0"/>
              <a:t> </a:t>
            </a:r>
            <a:r>
              <a:rPr lang="en-US" sz="2000" dirty="0" err="1"/>
              <a:t>pinta</a:t>
            </a:r>
            <a:r>
              <a:rPr lang="en-US" sz="2000" dirty="0"/>
              <a:t>-ala </a:t>
            </a:r>
            <a:r>
              <a:rPr lang="en-US" sz="2000" dirty="0" err="1"/>
              <a:t>kasvanut</a:t>
            </a:r>
            <a:r>
              <a:rPr lang="en-US" sz="2000" dirty="0"/>
              <a:t> 19 ha </a:t>
            </a:r>
            <a:r>
              <a:rPr lang="en-US" sz="2000" dirty="0">
                <a:sym typeface="Wingdings" panose="05000000000000000000" pitchFamily="2" charset="2"/>
              </a:rPr>
              <a:t> 42 ha (1993</a:t>
            </a:r>
            <a:r>
              <a:rPr lang="fi-FI" sz="2000" dirty="0"/>
              <a:t>–2021)</a:t>
            </a:r>
            <a:endParaRPr lang="en-US" sz="2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000" dirty="0" err="1">
                <a:sym typeface="Wingdings" panose="05000000000000000000" pitchFamily="2" charset="2"/>
              </a:rPr>
              <a:t>Kahlaajien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parimäärä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yli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kolminkertaistunut</a:t>
            </a:r>
            <a:r>
              <a:rPr lang="en-US" sz="2000" dirty="0">
                <a:sym typeface="Wingdings" panose="05000000000000000000" pitchFamily="2" charset="2"/>
              </a:rPr>
              <a:t> 2013</a:t>
            </a:r>
            <a:r>
              <a:rPr lang="fi-FI" sz="2000" dirty="0"/>
              <a:t>–2021</a:t>
            </a:r>
            <a:endParaRPr lang="en-US" sz="2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9854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 descr="Kuva, joka sisältää kohteen ruoho, ulko, taivas, luonto&#10;&#10;Kuvaus luotu automaattisesti">
            <a:extLst>
              <a:ext uri="{FF2B5EF4-FFF2-40B4-BE49-F238E27FC236}">
                <a16:creationId xmlns:a16="http://schemas.microsoft.com/office/drawing/2014/main" id="{EC665768-6DBF-4DE0-B754-6AB5922494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3" r="17328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E8D2E83-FB3A-40E7-A9E5-7AB389D61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23809"/>
            <a:ext cx="11016943" cy="2262375"/>
          </a:xfrm>
          <a:custGeom>
            <a:avLst/>
            <a:gdLst>
              <a:gd name="connsiteX0" fmla="*/ 0 w 11016943"/>
              <a:gd name="connsiteY0" fmla="*/ 0 h 2262375"/>
              <a:gd name="connsiteX1" fmla="*/ 9969166 w 11016943"/>
              <a:gd name="connsiteY1" fmla="*/ 0 h 2262375"/>
              <a:gd name="connsiteX2" fmla="*/ 11016943 w 11016943"/>
              <a:gd name="connsiteY2" fmla="*/ 2262375 h 2262375"/>
              <a:gd name="connsiteX3" fmla="*/ 4942050 w 11016943"/>
              <a:gd name="connsiteY3" fmla="*/ 2262375 h 2262375"/>
              <a:gd name="connsiteX4" fmla="*/ 4582160 w 11016943"/>
              <a:gd name="connsiteY4" fmla="*/ 2262375 h 2262375"/>
              <a:gd name="connsiteX5" fmla="*/ 0 w 11016943"/>
              <a:gd name="connsiteY5" fmla="*/ 2262375 h 226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16943" h="2262375">
                <a:moveTo>
                  <a:pt x="0" y="0"/>
                </a:moveTo>
                <a:lnTo>
                  <a:pt x="9969166" y="0"/>
                </a:lnTo>
                <a:lnTo>
                  <a:pt x="11016943" y="2262375"/>
                </a:lnTo>
                <a:lnTo>
                  <a:pt x="4942050" y="2262375"/>
                </a:lnTo>
                <a:lnTo>
                  <a:pt x="4582160" y="2262375"/>
                </a:lnTo>
                <a:lnTo>
                  <a:pt x="0" y="226237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4531462-E27B-4B76-886D-B7916F21E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271" y="4148186"/>
            <a:ext cx="9565028" cy="1997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Avoimen</a:t>
            </a:r>
            <a:r>
              <a:rPr lang="en-US" sz="1800" dirty="0"/>
              <a:t> </a:t>
            </a:r>
            <a:r>
              <a:rPr lang="en-US" sz="1800" dirty="0" err="1"/>
              <a:t>pinta-alan</a:t>
            </a:r>
            <a:r>
              <a:rPr lang="en-US" sz="1800" dirty="0"/>
              <a:t> </a:t>
            </a:r>
            <a:r>
              <a:rPr lang="en-US" sz="1800" dirty="0" err="1"/>
              <a:t>lisääntyminen</a:t>
            </a:r>
            <a:r>
              <a:rPr lang="en-US" sz="1800" dirty="0"/>
              <a:t> </a:t>
            </a:r>
            <a:r>
              <a:rPr lang="en-US" sz="1800" dirty="0" err="1"/>
              <a:t>vesirajassa</a:t>
            </a:r>
            <a:r>
              <a:rPr lang="en-US" sz="1800" dirty="0"/>
              <a:t> on </a:t>
            </a:r>
            <a:r>
              <a:rPr lang="en-US" sz="1800" dirty="0" err="1"/>
              <a:t>vaikuttanut</a:t>
            </a:r>
            <a:r>
              <a:rPr lang="en-US" sz="1800" dirty="0"/>
              <a:t> </a:t>
            </a:r>
            <a:r>
              <a:rPr lang="en-US" sz="1800" dirty="0" err="1"/>
              <a:t>myös</a:t>
            </a:r>
            <a:r>
              <a:rPr lang="en-US" sz="1800" dirty="0"/>
              <a:t> </a:t>
            </a:r>
            <a:r>
              <a:rPr lang="en-US" sz="1800" dirty="0" err="1"/>
              <a:t>muutolla</a:t>
            </a:r>
            <a:r>
              <a:rPr lang="en-US" sz="1800" dirty="0"/>
              <a:t> </a:t>
            </a:r>
            <a:r>
              <a:rPr lang="en-US" sz="1800" dirty="0" err="1"/>
              <a:t>levähtävien</a:t>
            </a:r>
            <a:r>
              <a:rPr lang="en-US" sz="1800" dirty="0"/>
              <a:t> </a:t>
            </a:r>
            <a:r>
              <a:rPr lang="en-US" sz="1800" dirty="0" err="1"/>
              <a:t>vesilintujen</a:t>
            </a:r>
            <a:r>
              <a:rPr lang="en-US" sz="1800" dirty="0"/>
              <a:t> ja </a:t>
            </a:r>
            <a:r>
              <a:rPr lang="en-US" sz="1800" dirty="0" err="1"/>
              <a:t>kahlaajien</a:t>
            </a:r>
            <a:r>
              <a:rPr lang="en-US" sz="1800" dirty="0"/>
              <a:t> </a:t>
            </a:r>
            <a:r>
              <a:rPr lang="en-US" sz="1800" dirty="0" err="1"/>
              <a:t>määriin</a:t>
            </a:r>
            <a:endParaRPr lang="en-US" sz="1800" dirty="0"/>
          </a:p>
          <a:p>
            <a:pPr>
              <a:buFont typeface="Wingdings" panose="05000000000000000000" pitchFamily="2" charset="2"/>
              <a:buChar char="à"/>
            </a:pPr>
            <a:r>
              <a:rPr lang="en-US" sz="1800" dirty="0" err="1">
                <a:sym typeface="Wingdings" panose="05000000000000000000" pitchFamily="2" charset="2"/>
              </a:rPr>
              <a:t>puolisukeltajasorsien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syksyiset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levähtäjämäärät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kaksinkertaistuneet</a:t>
            </a:r>
            <a:r>
              <a:rPr lang="en-US" sz="1800" dirty="0">
                <a:sym typeface="Wingdings" panose="05000000000000000000" pitchFamily="2" charset="2"/>
              </a:rPr>
              <a:t> 2000-luvun </a:t>
            </a:r>
            <a:r>
              <a:rPr lang="en-US" sz="1800" dirty="0" err="1">
                <a:sym typeface="Wingdings" panose="05000000000000000000" pitchFamily="2" charset="2"/>
              </a:rPr>
              <a:t>alusta</a:t>
            </a:r>
            <a:endParaRPr lang="en-US" sz="1800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en-US" sz="1800" dirty="0" err="1"/>
              <a:t>kahlaajien</a:t>
            </a:r>
            <a:r>
              <a:rPr lang="en-US" sz="1800" dirty="0"/>
              <a:t> </a:t>
            </a:r>
            <a:r>
              <a:rPr lang="en-US" sz="1800" dirty="0" err="1"/>
              <a:t>levähtäjämäärät</a:t>
            </a:r>
            <a:r>
              <a:rPr lang="en-US" sz="1800" dirty="0"/>
              <a:t> </a:t>
            </a:r>
            <a:r>
              <a:rPr lang="en-US" sz="1800" dirty="0" err="1"/>
              <a:t>kasvaneet</a:t>
            </a:r>
            <a:r>
              <a:rPr lang="en-US" sz="1800" dirty="0"/>
              <a:t> 2000-luvun </a:t>
            </a:r>
            <a:r>
              <a:rPr lang="en-US" sz="1800" dirty="0" err="1"/>
              <a:t>alusta</a:t>
            </a:r>
            <a:r>
              <a:rPr lang="en-US" sz="1800" dirty="0"/>
              <a:t> </a:t>
            </a:r>
            <a:r>
              <a:rPr lang="en-US" sz="1800" dirty="0" err="1"/>
              <a:t>sekä</a:t>
            </a:r>
            <a:r>
              <a:rPr lang="en-US" sz="1800" dirty="0"/>
              <a:t> </a:t>
            </a:r>
            <a:r>
              <a:rPr lang="en-US" sz="1800" dirty="0" err="1"/>
              <a:t>keväällä</a:t>
            </a:r>
            <a:r>
              <a:rPr lang="en-US" sz="1800" dirty="0"/>
              <a:t> </a:t>
            </a:r>
            <a:r>
              <a:rPr lang="en-US" sz="1800" dirty="0" err="1"/>
              <a:t>että</a:t>
            </a:r>
            <a:r>
              <a:rPr lang="en-US" sz="1800" dirty="0"/>
              <a:t> </a:t>
            </a:r>
            <a:r>
              <a:rPr lang="en-US" sz="1800" dirty="0" err="1"/>
              <a:t>syksyllä</a:t>
            </a:r>
            <a:endParaRPr lang="en-US" sz="1800" dirty="0"/>
          </a:p>
          <a:p>
            <a:pPr>
              <a:buFont typeface="Wingdings" panose="05000000000000000000" pitchFamily="2" charset="2"/>
              <a:buChar char="à"/>
            </a:pPr>
            <a:r>
              <a:rPr lang="en-US" sz="1800" dirty="0" err="1"/>
              <a:t>vesirajan</a:t>
            </a:r>
            <a:r>
              <a:rPr lang="en-US" sz="1800" dirty="0"/>
              <a:t> </a:t>
            </a:r>
            <a:r>
              <a:rPr lang="en-US" sz="1800" dirty="0" err="1"/>
              <a:t>avoimuus</a:t>
            </a:r>
            <a:r>
              <a:rPr lang="en-US" sz="1800" dirty="0"/>
              <a:t> </a:t>
            </a:r>
            <a:r>
              <a:rPr lang="en-US" sz="1800" dirty="0" err="1"/>
              <a:t>lisää</a:t>
            </a:r>
            <a:r>
              <a:rPr lang="en-US" sz="1800" dirty="0"/>
              <a:t> </a:t>
            </a:r>
            <a:r>
              <a:rPr lang="en-US" sz="1800" dirty="0" err="1"/>
              <a:t>turvallisuutta</a:t>
            </a:r>
            <a:r>
              <a:rPr lang="en-US" sz="1800" dirty="0"/>
              <a:t> ja </a:t>
            </a:r>
            <a:r>
              <a:rPr lang="en-US" sz="1800" dirty="0" err="1"/>
              <a:t>sopivaa</a:t>
            </a:r>
            <a:r>
              <a:rPr lang="en-US" sz="1800" dirty="0"/>
              <a:t> </a:t>
            </a:r>
            <a:r>
              <a:rPr lang="en-US" sz="1800" dirty="0" err="1"/>
              <a:t>ruokailualaa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9545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5C01129-3453-464D-A870-ED71C6E89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D2781A6-5C82-4764-B489-F9A599C0A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8833" y="685800"/>
            <a:ext cx="5004061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4FA0B9D-5C21-4902-BC14-0B9BBD719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447" y="1084521"/>
            <a:ext cx="4019107" cy="1361347"/>
          </a:xfrm>
        </p:spPr>
        <p:txBody>
          <a:bodyPr anchor="b">
            <a:normAutofit/>
          </a:bodyPr>
          <a:lstStyle/>
          <a:p>
            <a:pPr algn="ctr"/>
            <a:r>
              <a:rPr lang="fi-FI" sz="2800">
                <a:solidFill>
                  <a:schemeClr val="bg1">
                    <a:alpha val="60000"/>
                  </a:schemeClr>
                </a:solidFill>
              </a:rPr>
              <a:t>Vanhankaupunginlahden metsät</a:t>
            </a:r>
          </a:p>
        </p:txBody>
      </p:sp>
      <p:pic>
        <p:nvPicPr>
          <p:cNvPr id="5" name="Kuva 4" descr="Kuva, joka sisältää kohteen puu, ulko, kasvi, metsä&#10;&#10;Kuvaus luotu automaattisesti">
            <a:extLst>
              <a:ext uri="{FF2B5EF4-FFF2-40B4-BE49-F238E27FC236}">
                <a16:creationId xmlns:a16="http://schemas.microsoft.com/office/drawing/2014/main" id="{C2E42358-784D-4E31-9A62-129692273E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09" r="30827" b="-2"/>
          <a:stretch/>
        </p:blipFill>
        <p:spPr>
          <a:xfrm>
            <a:off x="680483" y="685795"/>
            <a:ext cx="2931299" cy="5486400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5FD27D-29DC-46BA-83FA-05F11A8FE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7712" y="2732739"/>
            <a:ext cx="3976577" cy="3083270"/>
          </a:xfrm>
        </p:spPr>
        <p:txBody>
          <a:bodyPr anchor="t">
            <a:normAutofit/>
          </a:bodyPr>
          <a:lstStyle/>
          <a:p>
            <a:pPr algn="ctr"/>
            <a:r>
              <a:rPr lang="fi-FI" sz="1400">
                <a:solidFill>
                  <a:schemeClr val="bg1"/>
                </a:solidFill>
              </a:rPr>
              <a:t>Avainsana </a:t>
            </a:r>
            <a:r>
              <a:rPr lang="fi-FI" sz="1400" b="1">
                <a:solidFill>
                  <a:schemeClr val="bg1"/>
                </a:solidFill>
              </a:rPr>
              <a:t>hallittu hoitamattomuus</a:t>
            </a:r>
          </a:p>
          <a:p>
            <a:pPr algn="ctr"/>
            <a:r>
              <a:rPr lang="fi-FI" sz="1400">
                <a:solidFill>
                  <a:schemeClr val="bg1"/>
                </a:solidFill>
              </a:rPr>
              <a:t>Lahopuun lisääntyneestä määrästä ovat hyötyneet mm. valkoselkätikka, pikkutikka, pähkinänakkeli ja satakieli</a:t>
            </a:r>
          </a:p>
          <a:p>
            <a:pPr algn="ctr"/>
            <a:r>
              <a:rPr lang="fi-FI" sz="1400">
                <a:solidFill>
                  <a:schemeClr val="bg1"/>
                </a:solidFill>
              </a:rPr>
              <a:t>Mölylän ja Kivinokan metsät saatu viime vuosina suojelun piiriin </a:t>
            </a:r>
            <a:r>
              <a:rPr lang="fi-FI" sz="1400">
                <a:solidFill>
                  <a:schemeClr val="bg1"/>
                </a:solidFill>
                <a:sym typeface="Wingdings" panose="05000000000000000000" pitchFamily="2" charset="2"/>
              </a:rPr>
              <a:t> sopivia pesäpaikkoja mm. idänuunilinnulle ja pikkusiepolle</a:t>
            </a:r>
          </a:p>
          <a:p>
            <a:pPr algn="ctr"/>
            <a:r>
              <a:rPr lang="fi-FI" sz="1400">
                <a:solidFill>
                  <a:schemeClr val="bg1"/>
                </a:solidFill>
                <a:sym typeface="Wingdings" panose="05000000000000000000" pitchFamily="2" charset="2"/>
              </a:rPr>
              <a:t>Lahopuut ovat myös kolopesijöille hyvä uutinen</a:t>
            </a:r>
          </a:p>
          <a:p>
            <a:pPr algn="ctr"/>
            <a:r>
              <a:rPr lang="fi-FI" sz="1400">
                <a:solidFill>
                  <a:schemeClr val="bg1"/>
                </a:solidFill>
                <a:sym typeface="Wingdings" panose="05000000000000000000" pitchFamily="2" charset="2"/>
              </a:rPr>
              <a:t>Lisäksi lahden ympäristöön on asetettu paljon erityisesti uuttukyyhkylle ja kottaraiselle sopivia linnunpönttöjä</a:t>
            </a:r>
            <a:endParaRPr lang="fi-FI" sz="1400">
              <a:solidFill>
                <a:schemeClr val="bg1"/>
              </a:solidFill>
            </a:endParaRPr>
          </a:p>
          <a:p>
            <a:pPr algn="ctr"/>
            <a:endParaRPr lang="fi-FI" sz="1400">
              <a:solidFill>
                <a:schemeClr val="bg1"/>
              </a:solidFill>
            </a:endParaRPr>
          </a:p>
        </p:txBody>
      </p:sp>
      <p:pic>
        <p:nvPicPr>
          <p:cNvPr id="8" name="Kuva 7" descr="Kuva, joka sisältää kohteen puu, ulko, kasvi, metsä&#10;&#10;Kuvaus luotu automaattisesti">
            <a:extLst>
              <a:ext uri="{FF2B5EF4-FFF2-40B4-BE49-F238E27FC236}">
                <a16:creationId xmlns:a16="http://schemas.microsoft.com/office/drawing/2014/main" id="{3CEFDD32-C88C-45A5-A3E2-B3D99EED2B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41"/>
          <a:stretch/>
        </p:blipFill>
        <p:spPr>
          <a:xfrm>
            <a:off x="8606117" y="685805"/>
            <a:ext cx="2905400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5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5C01129-3453-464D-A870-ED71C6E89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2781A6-5C82-4764-B489-F9A599C0A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8833" y="685800"/>
            <a:ext cx="5004061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E9F420F-4319-4273-ACE7-3DDB8D94B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447" y="1084521"/>
            <a:ext cx="4019107" cy="1361347"/>
          </a:xfrm>
        </p:spPr>
        <p:txBody>
          <a:bodyPr anchor="b">
            <a:normAutofit/>
          </a:bodyPr>
          <a:lstStyle/>
          <a:p>
            <a:pPr algn="ctr"/>
            <a:r>
              <a:rPr lang="fi-FI" sz="2800">
                <a:solidFill>
                  <a:schemeClr val="bg1">
                    <a:alpha val="60000"/>
                  </a:schemeClr>
                </a:solidFill>
              </a:rPr>
              <a:t>Alue kehittyy </a:t>
            </a:r>
          </a:p>
        </p:txBody>
      </p:sp>
      <p:pic>
        <p:nvPicPr>
          <p:cNvPr id="6" name="Kuva 5" descr="Kuva, joka sisältää kohteen ruoho, ulko, taivas, kenttä&#10;&#10;Kuvaus luotu automaattisesti">
            <a:extLst>
              <a:ext uri="{FF2B5EF4-FFF2-40B4-BE49-F238E27FC236}">
                <a16:creationId xmlns:a16="http://schemas.microsoft.com/office/drawing/2014/main" id="{475C9665-FFFB-40E7-BF1C-802C4FEB31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0" r="38016" b="-2"/>
          <a:stretch/>
        </p:blipFill>
        <p:spPr>
          <a:xfrm>
            <a:off x="680483" y="685795"/>
            <a:ext cx="2931299" cy="5486400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CD1F40-12CE-40F1-B72B-FCFB2CE5B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7712" y="2732739"/>
            <a:ext cx="3976577" cy="3083270"/>
          </a:xfrm>
        </p:spPr>
        <p:txBody>
          <a:bodyPr anchor="t">
            <a:normAutofit/>
          </a:bodyPr>
          <a:lstStyle/>
          <a:p>
            <a:pPr algn="ctr"/>
            <a:r>
              <a:rPr lang="fi-FI" sz="1400">
                <a:solidFill>
                  <a:schemeClr val="bg1"/>
                </a:solidFill>
              </a:rPr>
              <a:t>Luontopolkujen, lintulavojen ja piilokojujen saavutettavuutta parannettu viime vuosina</a:t>
            </a:r>
          </a:p>
          <a:p>
            <a:pPr algn="ctr"/>
            <a:r>
              <a:rPr lang="fi-FI" sz="1400">
                <a:solidFill>
                  <a:schemeClr val="bg1"/>
                </a:solidFill>
              </a:rPr>
              <a:t>Vanhankaupunginlahdelle luvassa uusia hoitotoimenpiteitä, jotka parantavat vesilintujen ja kahlaajien elinoloja</a:t>
            </a:r>
          </a:p>
          <a:p>
            <a:pPr algn="ctr"/>
            <a:r>
              <a:rPr lang="fi-FI" sz="1400">
                <a:solidFill>
                  <a:schemeClr val="bg1"/>
                </a:solidFill>
              </a:rPr>
              <a:t>Uusi piilokoju tulossa Lammassaareen</a:t>
            </a:r>
          </a:p>
          <a:p>
            <a:pPr algn="ctr"/>
            <a:r>
              <a:rPr lang="fi-FI" sz="1400">
                <a:solidFill>
                  <a:schemeClr val="bg1"/>
                </a:solidFill>
              </a:rPr>
              <a:t>Uusitut opastaulut kertovat kosteikkoalueen ja ympäröivien metsien ja peltojen eliölajeista ja lisäävät luontotietoisuutta</a:t>
            </a:r>
          </a:p>
          <a:p>
            <a:pPr algn="ctr"/>
            <a:r>
              <a:rPr lang="fi-FI" sz="1400">
                <a:solidFill>
                  <a:schemeClr val="bg1"/>
                </a:solidFill>
              </a:rPr>
              <a:t>Suojelutyöllä on</a:t>
            </a:r>
            <a:r>
              <a:rPr lang="fi-FI" sz="1400" b="1">
                <a:solidFill>
                  <a:schemeClr val="bg1"/>
                </a:solidFill>
              </a:rPr>
              <a:t> </a:t>
            </a:r>
            <a:r>
              <a:rPr lang="fi-FI" sz="1400">
                <a:solidFill>
                  <a:schemeClr val="bg1"/>
                </a:solidFill>
              </a:rPr>
              <a:t>merkitystä linnuille, luonnolle ja ihmisille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1AFFE1D-48D8-48D2-8A27-2B6AD5C22F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8" r="36565"/>
          <a:stretch/>
        </p:blipFill>
        <p:spPr>
          <a:xfrm>
            <a:off x="8606117" y="685805"/>
            <a:ext cx="2905400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43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 descr="Kuva, joka sisältää kohteen lintu, ulko, orrella, laululintu&#10;&#10;Kuvaus luotu automaattisesti">
            <a:extLst>
              <a:ext uri="{FF2B5EF4-FFF2-40B4-BE49-F238E27FC236}">
                <a16:creationId xmlns:a16="http://schemas.microsoft.com/office/drawing/2014/main" id="{5375E824-1152-459B-BFBF-37482A01D5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3" b="13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CCFA4F8-60BD-4ADA-9ABF-75C71BD14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Mitä voi tehdä?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156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isällön paikkamerkki 6" descr="Kuva, joka sisältää kohteen lintu, ulko, orrella, laululintu&#10;&#10;Kuvaus luotu automaattisesti">
            <a:extLst>
              <a:ext uri="{FF2B5EF4-FFF2-40B4-BE49-F238E27FC236}">
                <a16:creationId xmlns:a16="http://schemas.microsoft.com/office/drawing/2014/main" id="{10198F12-54AA-47E3-A40D-983A65DC7A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8" t="8138" r="-1" b="1046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 13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10">
            <a:extLst>
              <a:ext uri="{FF2B5EF4-FFF2-40B4-BE49-F238E27FC236}">
                <a16:creationId xmlns:a16="http://schemas.microsoft.com/office/drawing/2014/main" id="{CCF672C7-ACDF-4232-A30A-42EA3152A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10" y="640081"/>
            <a:ext cx="3764826" cy="52546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/>
              <a:t>Muistilista</a:t>
            </a:r>
            <a:r>
              <a:rPr lang="en-US" sz="2000" dirty="0"/>
              <a:t>: </a:t>
            </a:r>
          </a:p>
          <a:p>
            <a:r>
              <a:rPr lang="en-US" sz="2000" dirty="0" err="1"/>
              <a:t>Rakentava</a:t>
            </a:r>
            <a:r>
              <a:rPr lang="en-US" sz="2000" dirty="0"/>
              <a:t>, </a:t>
            </a:r>
            <a:r>
              <a:rPr lang="en-US" sz="2000" dirty="0" err="1"/>
              <a:t>oikeutettu</a:t>
            </a:r>
            <a:r>
              <a:rPr lang="en-US" sz="2000" dirty="0"/>
              <a:t> </a:t>
            </a:r>
            <a:r>
              <a:rPr lang="en-US" sz="2000" dirty="0" err="1"/>
              <a:t>toivo</a:t>
            </a: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 err="1">
                <a:sym typeface="Wingdings" panose="05000000000000000000" pitchFamily="2" charset="2"/>
              </a:rPr>
              <a:t>hyviä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uutisia</a:t>
            </a:r>
            <a:r>
              <a:rPr lang="en-US" sz="2000" dirty="0">
                <a:sym typeface="Wingdings" panose="05000000000000000000" pitchFamily="2" charset="2"/>
              </a:rPr>
              <a:t> ja </a:t>
            </a:r>
            <a:r>
              <a:rPr lang="en-US" sz="2000" dirty="0" err="1">
                <a:sym typeface="Wingdings" panose="05000000000000000000" pitchFamily="2" charset="2"/>
              </a:rPr>
              <a:t>suojelutyön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onnistumisia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tulee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jatkuvasti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</a:p>
          <a:p>
            <a:r>
              <a:rPr lang="en-US" sz="2000" dirty="0" err="1">
                <a:sym typeface="Wingdings" panose="05000000000000000000" pitchFamily="2" charset="2"/>
              </a:rPr>
              <a:t>Toivo</a:t>
            </a:r>
            <a:r>
              <a:rPr lang="en-US" sz="2000" dirty="0">
                <a:sym typeface="Wingdings" panose="05000000000000000000" pitchFamily="2" charset="2"/>
              </a:rPr>
              <a:t> on </a:t>
            </a:r>
            <a:r>
              <a:rPr lang="en-US" sz="2000" dirty="0" err="1">
                <a:sym typeface="Wingdings" panose="05000000000000000000" pitchFamily="2" charset="2"/>
              </a:rPr>
              <a:t>yhteisöllinen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päämäärä</a:t>
            </a:r>
            <a:endParaRPr lang="en-US" sz="2000" dirty="0">
              <a:sym typeface="Wingdings" panose="05000000000000000000" pitchFamily="2" charset="2"/>
            </a:endParaRPr>
          </a:p>
          <a:p>
            <a:r>
              <a:rPr lang="en-US" sz="2000" dirty="0" err="1">
                <a:sym typeface="Wingdings" panose="05000000000000000000" pitchFamily="2" charset="2"/>
              </a:rPr>
              <a:t>Tärkeää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antaa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myös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surulle</a:t>
            </a:r>
            <a:r>
              <a:rPr lang="en-US" sz="2000" dirty="0">
                <a:sym typeface="Wingdings" panose="05000000000000000000" pitchFamily="2" charset="2"/>
              </a:rPr>
              <a:t> ja </a:t>
            </a:r>
            <a:r>
              <a:rPr lang="en-US" sz="2000" dirty="0" err="1">
                <a:sym typeface="Wingdings" panose="05000000000000000000" pitchFamily="2" charset="2"/>
              </a:rPr>
              <a:t>muille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tunteille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tilaa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</a:p>
          <a:p>
            <a:r>
              <a:rPr lang="en-US" sz="2000" dirty="0" err="1">
                <a:sym typeface="Wingdings" panose="05000000000000000000" pitchFamily="2" charset="2"/>
              </a:rPr>
              <a:t>Yhteistyö</a:t>
            </a:r>
            <a:endParaRPr lang="en-US" sz="2000" dirty="0">
              <a:sym typeface="Wingdings" panose="05000000000000000000" pitchFamily="2" charset="2"/>
            </a:endParaRPr>
          </a:p>
          <a:p>
            <a:r>
              <a:rPr lang="en-US" sz="2000" dirty="0" err="1">
                <a:sym typeface="Wingdings" panose="05000000000000000000" pitchFamily="2" charset="2"/>
              </a:rPr>
              <a:t>Suojelu</a:t>
            </a:r>
            <a:endParaRPr lang="en-US" sz="2000" dirty="0">
              <a:sym typeface="Wingdings" panose="05000000000000000000" pitchFamily="2" charset="2"/>
            </a:endParaRPr>
          </a:p>
          <a:p>
            <a:r>
              <a:rPr lang="en-US" sz="2000" dirty="0" err="1">
                <a:sym typeface="Wingdings" panose="05000000000000000000" pitchFamily="2" charset="2"/>
              </a:rPr>
              <a:t>Rakenteelliset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muutokset</a:t>
            </a:r>
            <a:r>
              <a:rPr lang="en-US" sz="2000" dirty="0">
                <a:sym typeface="Wingdings" panose="05000000000000000000" pitchFamily="2" charset="2"/>
              </a:rPr>
              <a:t> ja </a:t>
            </a:r>
            <a:r>
              <a:rPr lang="en-US" sz="2000" dirty="0" err="1">
                <a:sym typeface="Wingdings" panose="05000000000000000000" pitchFamily="2" charset="2"/>
              </a:rPr>
              <a:t>lainsäädäntö</a:t>
            </a:r>
            <a:endParaRPr lang="en-US" sz="2000" dirty="0">
              <a:sym typeface="Wingdings" panose="05000000000000000000" pitchFamily="2" charset="2"/>
            </a:endParaRPr>
          </a:p>
          <a:p>
            <a:r>
              <a:rPr lang="en-US" sz="2000" dirty="0" err="1">
                <a:sym typeface="Wingdings" panose="05000000000000000000" pitchFamily="2" charset="2"/>
              </a:rPr>
              <a:t>Yksilön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valinnat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0129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BE05100-D945-4FB8-9148-D0AC9EA4D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347242"/>
            <a:ext cx="3651466" cy="58765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/>
              <a:t>Konkreettinen</a:t>
            </a:r>
            <a:r>
              <a:rPr lang="en-US" sz="2000" dirty="0"/>
              <a:t> ja </a:t>
            </a:r>
            <a:r>
              <a:rPr lang="en-US" sz="2000" dirty="0" err="1"/>
              <a:t>yhteisöllinen</a:t>
            </a:r>
            <a:r>
              <a:rPr lang="en-US" sz="2000" dirty="0"/>
              <a:t> </a:t>
            </a:r>
            <a:r>
              <a:rPr lang="en-US" sz="2000" dirty="0" err="1"/>
              <a:t>väylä</a:t>
            </a:r>
            <a:r>
              <a:rPr lang="en-US" sz="2000" dirty="0"/>
              <a:t> </a:t>
            </a:r>
            <a:r>
              <a:rPr lang="en-US" sz="2000" dirty="0" err="1"/>
              <a:t>vaikuttaa</a:t>
            </a:r>
            <a:r>
              <a:rPr lang="en-US" sz="2000" dirty="0"/>
              <a:t> on </a:t>
            </a:r>
            <a:r>
              <a:rPr lang="en-US" sz="2000" dirty="0" err="1"/>
              <a:t>esimerkiksi</a:t>
            </a:r>
            <a:r>
              <a:rPr lang="en-US" sz="2000" dirty="0"/>
              <a:t> </a:t>
            </a:r>
            <a:r>
              <a:rPr lang="en-US" sz="2000" dirty="0" err="1"/>
              <a:t>Tringan</a:t>
            </a:r>
            <a:r>
              <a:rPr lang="en-US" sz="2000" dirty="0"/>
              <a:t> </a:t>
            </a:r>
            <a:r>
              <a:rPr lang="en-US" sz="2000" dirty="0" err="1"/>
              <a:t>jäseneksi</a:t>
            </a:r>
            <a:r>
              <a:rPr lang="en-US" sz="2000" dirty="0"/>
              <a:t> </a:t>
            </a:r>
            <a:r>
              <a:rPr lang="en-US" sz="2000" dirty="0" err="1"/>
              <a:t>liittyminen</a:t>
            </a: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 </a:t>
            </a:r>
          </a:p>
          <a:p>
            <a:pPr marL="0" indent="0">
              <a:buNone/>
            </a:pPr>
            <a:endParaRPr lang="en-US" sz="2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000" dirty="0" err="1">
                <a:sym typeface="Wingdings" panose="05000000000000000000" pitchFamily="2" charset="2"/>
              </a:rPr>
              <a:t>Jäseniä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tällä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hetkellä</a:t>
            </a:r>
            <a:r>
              <a:rPr lang="en-US" sz="2000" dirty="0">
                <a:sym typeface="Wingdings" panose="05000000000000000000" pitchFamily="2" charset="2"/>
              </a:rPr>
              <a:t> n. 3500+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sz="2000" dirty="0" err="1">
                <a:sym typeface="Wingdings" panose="05000000000000000000" pitchFamily="2" charset="2"/>
              </a:rPr>
              <a:t>mitä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enemmän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meitä</a:t>
            </a:r>
            <a:r>
              <a:rPr lang="en-US" sz="2000" dirty="0">
                <a:sym typeface="Wingdings" panose="05000000000000000000" pitchFamily="2" charset="2"/>
              </a:rPr>
              <a:t> on, </a:t>
            </a:r>
            <a:r>
              <a:rPr lang="en-US" sz="2000" dirty="0" err="1">
                <a:sym typeface="Wingdings" panose="05000000000000000000" pitchFamily="2" charset="2"/>
              </a:rPr>
              <a:t>sitä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vahvemmaksi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äänemme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käy</a:t>
            </a:r>
            <a:endParaRPr lang="en-US" sz="2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000" dirty="0" err="1">
                <a:sym typeface="Wingdings" panose="05000000000000000000" pitchFamily="2" charset="2"/>
              </a:rPr>
              <a:t>Tringa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tekee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suojelutyötä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esimerkiksi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maankäyttöön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vaikuttamalla</a:t>
            </a:r>
            <a:r>
              <a:rPr lang="en-US" sz="2000" dirty="0">
                <a:sym typeface="Wingdings" panose="05000000000000000000" pitchFamily="2" charset="2"/>
              </a:rPr>
              <a:t>, </a:t>
            </a:r>
            <a:r>
              <a:rPr lang="en-US" sz="2000" dirty="0" err="1">
                <a:sym typeface="Wingdings" panose="05000000000000000000" pitchFamily="2" charset="2"/>
              </a:rPr>
              <a:t>tekemällä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linnustokartoituksia</a:t>
            </a:r>
            <a:r>
              <a:rPr lang="en-US" sz="2000" dirty="0">
                <a:sym typeface="Wingdings" panose="05000000000000000000" pitchFamily="2" charset="2"/>
              </a:rPr>
              <a:t> ja </a:t>
            </a:r>
            <a:r>
              <a:rPr lang="en-US" sz="2000" dirty="0" err="1">
                <a:sym typeface="Wingdings" panose="05000000000000000000" pitchFamily="2" charset="2"/>
              </a:rPr>
              <a:t>kokoamalla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asiantuntijatietoa</a:t>
            </a:r>
            <a:r>
              <a:rPr lang="en-US" sz="2000" dirty="0">
                <a:sym typeface="Wingdings" panose="05000000000000000000" pitchFamily="2" charset="2"/>
              </a:rPr>
              <a:t>. </a:t>
            </a:r>
          </a:p>
          <a:p>
            <a:pPr marL="0" indent="0">
              <a:buNone/>
            </a:pPr>
            <a:r>
              <a:rPr lang="en-US" sz="2000" dirty="0" err="1">
                <a:sym typeface="Wingdings" panose="05000000000000000000" pitchFamily="2" charset="2"/>
              </a:rPr>
              <a:t>Lintuasemat</a:t>
            </a:r>
            <a:r>
              <a:rPr lang="en-US" sz="2000" dirty="0">
                <a:sym typeface="Wingdings" panose="05000000000000000000" pitchFamily="2" charset="2"/>
              </a:rPr>
              <a:t>, </a:t>
            </a:r>
            <a:r>
              <a:rPr lang="en-US" sz="2000" dirty="0" err="1">
                <a:sym typeface="Wingdings" panose="05000000000000000000" pitchFamily="2" charset="2"/>
              </a:rPr>
              <a:t>talkoot</a:t>
            </a:r>
            <a:r>
              <a:rPr lang="en-US" sz="2000" dirty="0">
                <a:sym typeface="Wingdings" panose="05000000000000000000" pitchFamily="2" charset="2"/>
              </a:rPr>
              <a:t>, </a:t>
            </a:r>
            <a:r>
              <a:rPr lang="en-US" sz="2000" dirty="0" err="1">
                <a:sym typeface="Wingdings" panose="05000000000000000000" pitchFamily="2" charset="2"/>
              </a:rPr>
              <a:t>opasretket</a:t>
            </a:r>
            <a:r>
              <a:rPr lang="en-US" sz="2000" dirty="0">
                <a:sym typeface="Wingdings" panose="05000000000000000000" pitchFamily="2" charset="2"/>
              </a:rPr>
              <a:t>, </a:t>
            </a:r>
            <a:r>
              <a:rPr lang="en-US" sz="2000" dirty="0" err="1">
                <a:sym typeface="Wingdings" panose="05000000000000000000" pitchFamily="2" charset="2"/>
              </a:rPr>
              <a:t>lintuharrastuksen</a:t>
            </a:r>
            <a:r>
              <a:rPr lang="en-US" sz="2000" dirty="0">
                <a:sym typeface="Wingdings" panose="05000000000000000000" pitchFamily="2" charset="2"/>
              </a:rPr>
              <a:t> ja </a:t>
            </a:r>
            <a:r>
              <a:rPr lang="en-US" sz="2000" dirty="0" err="1">
                <a:sym typeface="Wingdings" panose="05000000000000000000" pitchFamily="2" charset="2"/>
              </a:rPr>
              <a:t>luontotietoisuuden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lisääminen</a:t>
            </a:r>
            <a:r>
              <a:rPr lang="en-US" sz="2000" dirty="0">
                <a:sym typeface="Wingdings" panose="05000000000000000000" pitchFamily="2" charset="2"/>
              </a:rPr>
              <a:t>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5" name="Sisällön paikkamerkki 4" descr="Kuva, joka sisältää kohteen kartta&#10;&#10;Kuvaus luotu automaattisesti">
            <a:extLst>
              <a:ext uri="{FF2B5EF4-FFF2-40B4-BE49-F238E27FC236}">
                <a16:creationId xmlns:a16="http://schemas.microsoft.com/office/drawing/2014/main" id="{FCD5A6B8-E0AC-4CEA-A219-6DBE21D25A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0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8641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 descr="Kuva, joka sisältää kohteen puu, ulko, lintu, oksa&#10;&#10;Kuvaus luotu automaattisesti">
            <a:extLst>
              <a:ext uri="{FF2B5EF4-FFF2-40B4-BE49-F238E27FC236}">
                <a16:creationId xmlns:a16="http://schemas.microsoft.com/office/drawing/2014/main" id="{31B0A5F7-F918-400C-98D5-6931C9C703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5" b="4184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2702453-1B76-4292-9C8D-6DC338A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</a:rPr>
              <a:t>KIITOS!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036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E1561D-506F-416C-842B-D2B8980BD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Esityksessä käytetyt kuvat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952E8C1-5727-419F-99A3-E697A9371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i-FI" dirty="0"/>
              <a:t>Dia 1: punarinta </a:t>
            </a:r>
            <a:r>
              <a:rPr lang="fi-FI" b="0" i="0" dirty="0">
                <a:effectLst/>
              </a:rPr>
              <a:t>© Lauri Mäenpää</a:t>
            </a:r>
          </a:p>
          <a:p>
            <a:pPr marL="0" indent="0">
              <a:buNone/>
            </a:pPr>
            <a:r>
              <a:rPr lang="fi-FI" dirty="0"/>
              <a:t>Dia 2: helmipöllö </a:t>
            </a:r>
            <a:r>
              <a:rPr lang="fi-FI" b="0" i="0" dirty="0">
                <a:effectLst/>
              </a:rPr>
              <a:t>© Matti Rekilä</a:t>
            </a:r>
            <a:endParaRPr lang="fi-FI" dirty="0"/>
          </a:p>
          <a:p>
            <a:pPr marL="0" indent="0">
              <a:buNone/>
            </a:pPr>
            <a:r>
              <a:rPr lang="fi-FI" dirty="0"/>
              <a:t>Diat 4–7: </a:t>
            </a:r>
            <a:r>
              <a:rPr lang="fi-FI" dirty="0" err="1"/>
              <a:t>pohjansirkku</a:t>
            </a:r>
            <a:r>
              <a:rPr lang="fi-FI" dirty="0"/>
              <a:t> </a:t>
            </a:r>
            <a:r>
              <a:rPr lang="fi-FI" b="0" i="0" dirty="0">
                <a:effectLst/>
              </a:rPr>
              <a:t>© Sami Tuomela (dia 6 kartta BirdLife)</a:t>
            </a:r>
          </a:p>
          <a:p>
            <a:pPr marL="0" indent="0">
              <a:buNone/>
            </a:pPr>
            <a:r>
              <a:rPr lang="fi-FI" dirty="0"/>
              <a:t>Diat 8–11: kiljuhanhi </a:t>
            </a:r>
            <a:r>
              <a:rPr lang="fi-FI" b="0" i="0" dirty="0">
                <a:effectLst/>
              </a:rPr>
              <a:t>© Matti Rekilä</a:t>
            </a:r>
          </a:p>
          <a:p>
            <a:pPr marL="0" indent="0">
              <a:buNone/>
            </a:pPr>
            <a:r>
              <a:rPr lang="fi-FI" dirty="0"/>
              <a:t>Dia 12: Vanhankaupunginlahti </a:t>
            </a:r>
            <a:r>
              <a:rPr lang="fi-FI" b="0" i="0" dirty="0">
                <a:effectLst/>
              </a:rPr>
              <a:t>© Helsinki 2016</a:t>
            </a:r>
          </a:p>
          <a:p>
            <a:pPr marL="0" indent="0">
              <a:buNone/>
            </a:pPr>
            <a:r>
              <a:rPr lang="fi-FI" b="0" i="0" dirty="0">
                <a:effectLst/>
              </a:rPr>
              <a:t>Dia 13: pikkutylli © Matti Rekilä</a:t>
            </a:r>
          </a:p>
          <a:p>
            <a:pPr marL="0" indent="0">
              <a:buNone/>
            </a:pPr>
            <a:r>
              <a:rPr lang="fi-FI" dirty="0"/>
              <a:t>Dia 14: niittoa </a:t>
            </a:r>
            <a:r>
              <a:rPr lang="fi-FI" dirty="0" err="1"/>
              <a:t>VKL:lla</a:t>
            </a:r>
            <a:r>
              <a:rPr lang="fi-FI" dirty="0"/>
              <a:t> </a:t>
            </a:r>
            <a:r>
              <a:rPr lang="fi-FI" b="0" i="0" dirty="0">
                <a:effectLst/>
              </a:rPr>
              <a:t>© Aleksi Mikola</a:t>
            </a:r>
          </a:p>
          <a:p>
            <a:pPr marL="0" indent="0">
              <a:buNone/>
            </a:pPr>
            <a:r>
              <a:rPr lang="fi-FI" dirty="0"/>
              <a:t>Dia 15: näkymä Hakalan lintutornista talkoiden jälkeen </a:t>
            </a:r>
            <a:r>
              <a:rPr lang="fi-FI" b="0" i="0" dirty="0">
                <a:effectLst/>
              </a:rPr>
              <a:t>© Taavi </a:t>
            </a:r>
            <a:r>
              <a:rPr lang="fi-FI" b="0" i="0" dirty="0" err="1">
                <a:effectLst/>
              </a:rPr>
              <a:t>Sulander</a:t>
            </a:r>
            <a:endParaRPr lang="fi-FI" b="0" i="0" dirty="0">
              <a:effectLst/>
            </a:endParaRPr>
          </a:p>
          <a:p>
            <a:pPr marL="0" indent="0">
              <a:buNone/>
            </a:pPr>
            <a:r>
              <a:rPr lang="fi-FI" dirty="0"/>
              <a:t>Dia 16: Ryönälahden eteläreunaa sekä viirupöllö Sopulitien metsässä </a:t>
            </a:r>
            <a:r>
              <a:rPr lang="fi-FI" b="0" i="0" dirty="0">
                <a:effectLst/>
              </a:rPr>
              <a:t>© Hannu </a:t>
            </a:r>
            <a:r>
              <a:rPr lang="fi-FI" b="0" i="0" dirty="0" err="1">
                <a:effectLst/>
              </a:rPr>
              <a:t>Sarvanne</a:t>
            </a:r>
            <a:endParaRPr lang="fi-FI" b="0" i="0" dirty="0">
              <a:effectLst/>
            </a:endParaRPr>
          </a:p>
          <a:p>
            <a:pPr marL="0" indent="0">
              <a:buNone/>
            </a:pPr>
            <a:r>
              <a:rPr lang="fi-FI" dirty="0"/>
              <a:t>Dia 17: Pornaistenniemen etulampare ja piilokoju</a:t>
            </a:r>
            <a:r>
              <a:rPr lang="fi-FI" b="0" i="0" dirty="0">
                <a:effectLst/>
              </a:rPr>
              <a:t> © Hannu </a:t>
            </a:r>
            <a:r>
              <a:rPr lang="fi-FI" b="0" i="0" dirty="0" err="1">
                <a:effectLst/>
              </a:rPr>
              <a:t>Sarvanne</a:t>
            </a:r>
            <a:r>
              <a:rPr lang="fi-FI" b="0" i="0" dirty="0">
                <a:effectLst/>
              </a:rPr>
              <a:t> ja</a:t>
            </a:r>
            <a:r>
              <a:rPr lang="fi-FI" dirty="0"/>
              <a:t> pikkusieppo </a:t>
            </a:r>
            <a:r>
              <a:rPr lang="fi-FI" b="0" i="0" dirty="0">
                <a:effectLst/>
              </a:rPr>
              <a:t>© Matti Rekilä</a:t>
            </a:r>
            <a:endParaRPr lang="fi-FI" dirty="0"/>
          </a:p>
          <a:p>
            <a:pPr marL="0" indent="0">
              <a:buNone/>
            </a:pPr>
            <a:r>
              <a:rPr lang="fi-FI" dirty="0"/>
              <a:t>Diat 18</a:t>
            </a: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––19</a:t>
            </a:r>
            <a:r>
              <a:rPr lang="fi-FI" dirty="0"/>
              <a:t>: hömötiainen </a:t>
            </a:r>
            <a:r>
              <a:rPr lang="fi-FI" b="0" i="0" dirty="0">
                <a:effectLst/>
              </a:rPr>
              <a:t>© Matti Rekilä</a:t>
            </a:r>
          </a:p>
          <a:p>
            <a:pPr marL="0" indent="0">
              <a:buNone/>
            </a:pPr>
            <a:r>
              <a:rPr lang="fi-FI" dirty="0"/>
              <a:t>Dia 20: </a:t>
            </a:r>
            <a:r>
              <a:rPr lang="fi-FI" dirty="0" err="1"/>
              <a:t>Tringan</a:t>
            </a:r>
            <a:r>
              <a:rPr lang="fi-FI" dirty="0"/>
              <a:t> toimialue (</a:t>
            </a:r>
            <a:r>
              <a:rPr lang="fi-FI" dirty="0" err="1"/>
              <a:t>Tringa</a:t>
            </a:r>
            <a:r>
              <a:rPr lang="fi-FI" dirty="0"/>
              <a:t> ry)</a:t>
            </a:r>
          </a:p>
          <a:p>
            <a:pPr marL="0" indent="0">
              <a:buNone/>
            </a:pPr>
            <a:r>
              <a:rPr lang="fi-FI" dirty="0"/>
              <a:t>Dia 22: kuhankeittäjä </a:t>
            </a:r>
            <a:r>
              <a:rPr lang="fi-FI" b="0" i="0" dirty="0">
                <a:effectLst/>
              </a:rPr>
              <a:t>© Lauri Mäenpää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63640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938</Words>
  <Application>Microsoft Office PowerPoint</Application>
  <PresentationFormat>Laajakuva</PresentationFormat>
  <Paragraphs>113</Paragraphs>
  <Slides>22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Georgia</vt:lpstr>
      <vt:lpstr>Open Sans</vt:lpstr>
      <vt:lpstr>Tw Cen MT</vt:lpstr>
      <vt:lpstr>Wingdings</vt:lpstr>
      <vt:lpstr>Office-teema</vt:lpstr>
      <vt:lpstr>Hyviä uutisia lintumaailmasta</vt:lpstr>
      <vt:lpstr>Linnuston tila Suomessa</vt:lpstr>
      <vt:lpstr>PowerPoint-esitys</vt:lpstr>
      <vt:lpstr>Hyvä uutinen 1: pohjansirkku</vt:lpstr>
      <vt:lpstr>PowerPoint-esitys</vt:lpstr>
      <vt:lpstr>PowerPoint-esitys</vt:lpstr>
      <vt:lpstr>PowerPoint-esitys</vt:lpstr>
      <vt:lpstr>Hyvä uutinen 2: kiljuhanhi</vt:lpstr>
      <vt:lpstr>PowerPoint-esitys</vt:lpstr>
      <vt:lpstr>PowerPoint-esitys</vt:lpstr>
      <vt:lpstr>PowerPoint-esitys</vt:lpstr>
      <vt:lpstr>Case: Helsingin Vanhankaupunginlahti</vt:lpstr>
      <vt:lpstr>Yleistä pesimälinnuston muutoksista</vt:lpstr>
      <vt:lpstr>Hoitotoimet</vt:lpstr>
      <vt:lpstr>PowerPoint-esitys</vt:lpstr>
      <vt:lpstr>Vanhankaupunginlahden metsät</vt:lpstr>
      <vt:lpstr>Alue kehittyy </vt:lpstr>
      <vt:lpstr>Mitä voi tehdä?</vt:lpstr>
      <vt:lpstr>PowerPoint-esitys</vt:lpstr>
      <vt:lpstr>PowerPoint-esitys</vt:lpstr>
      <vt:lpstr>KIITOS!</vt:lpstr>
      <vt:lpstr>Esityksessä käytetyt kuvat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Hyviä uutisia lintumaailmasta</dc:title>
  <dc:creator>Juho Leppänen</dc:creator>
  <cp:lastModifiedBy>Juho Leppänen</cp:lastModifiedBy>
  <cp:revision>289</cp:revision>
  <dcterms:created xsi:type="dcterms:W3CDTF">2021-09-26T13:52:30Z</dcterms:created>
  <dcterms:modified xsi:type="dcterms:W3CDTF">2021-10-05T13:02:37Z</dcterms:modified>
</cp:coreProperties>
</file>